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0"/>
  </p:notesMasterIdLst>
  <p:sldIdLst>
    <p:sldId id="256" r:id="rId2"/>
    <p:sldId id="268" r:id="rId3"/>
    <p:sldId id="272" r:id="rId4"/>
    <p:sldId id="267" r:id="rId5"/>
    <p:sldId id="271" r:id="rId6"/>
    <p:sldId id="273" r:id="rId7"/>
    <p:sldId id="257" r:id="rId8"/>
    <p:sldId id="27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CCFF"/>
    <a:srgbClr val="F6F642"/>
    <a:srgbClr val="FF66FF"/>
    <a:srgbClr val="CC99FF"/>
    <a:srgbClr val="9933FF"/>
    <a:srgbClr val="FFFF66"/>
    <a:srgbClr val="00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A29BB2-FB41-4044-BF1A-ECA15C343381}" type="slidenum">
              <a:rPr lang="en-US"/>
              <a:pPr/>
              <a:t>‹#›</a:t>
            </a:fld>
            <a:endParaRPr lang="en-US"/>
          </a:p>
        </p:txBody>
      </p:sp>
    </p:spTree>
    <p:extLst>
      <p:ext uri="{BB962C8B-B14F-4D97-AF65-F5344CB8AC3E}">
        <p14:creationId xmlns:p14="http://schemas.microsoft.com/office/powerpoint/2010/main" val="40452103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834AC-A4BA-4042-9928-087CD32845E0}" type="slidenum">
              <a:rPr lang="en-US"/>
              <a:pPr/>
              <a:t>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570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BEA4E-5271-48F7-9870-30C960D1D367}" type="slidenum">
              <a:rPr lang="en-US"/>
              <a:pPr/>
              <a:t>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7162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D3936-E7AD-4F50-A305-82423BA6D869}" type="slidenum">
              <a:rPr lang="en-US"/>
              <a:pPr/>
              <a:t>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396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22810-8273-47BB-AD5E-44F12BC5EBA6}"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9506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D3936-E7AD-4F50-A305-82423BA6D869}" type="slidenum">
              <a:rPr lang="en-US"/>
              <a:pPr/>
              <a:t>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492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EC657-EA2C-49CE-B711-F31FA9BC7625}"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135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8C75A-8598-4362-9B24-CAD502824204}" type="slidenum">
              <a:rPr lang="en-US" smtClean="0"/>
              <a:pPr/>
              <a:t>‹#›</a:t>
            </a:fld>
            <a:endParaRPr lang="en-US"/>
          </a:p>
        </p:txBody>
      </p:sp>
    </p:spTree>
    <p:extLst>
      <p:ext uri="{BB962C8B-B14F-4D97-AF65-F5344CB8AC3E}">
        <p14:creationId xmlns:p14="http://schemas.microsoft.com/office/powerpoint/2010/main" val="292727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4B3E-EBC9-4246-A6CE-B0F68EF5F2CE}" type="slidenum">
              <a:rPr lang="en-US" smtClean="0"/>
              <a:pPr/>
              <a:t>‹#›</a:t>
            </a:fld>
            <a:endParaRPr lang="en-US"/>
          </a:p>
        </p:txBody>
      </p:sp>
    </p:spTree>
    <p:extLst>
      <p:ext uri="{BB962C8B-B14F-4D97-AF65-F5344CB8AC3E}">
        <p14:creationId xmlns:p14="http://schemas.microsoft.com/office/powerpoint/2010/main" val="101454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4B3E-EBC9-4246-A6CE-B0F68EF5F2C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012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4B3E-EBC9-4246-A6CE-B0F68EF5F2CE}" type="slidenum">
              <a:rPr lang="en-US" smtClean="0"/>
              <a:pPr/>
              <a:t>‹#›</a:t>
            </a:fld>
            <a:endParaRPr lang="en-US"/>
          </a:p>
        </p:txBody>
      </p:sp>
    </p:spTree>
    <p:extLst>
      <p:ext uri="{BB962C8B-B14F-4D97-AF65-F5344CB8AC3E}">
        <p14:creationId xmlns:p14="http://schemas.microsoft.com/office/powerpoint/2010/main" val="288644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4B3E-EBC9-4246-A6CE-B0F68EF5F2C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477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24B3E-EBC9-4246-A6CE-B0F68EF5F2CE}" type="slidenum">
              <a:rPr lang="en-US" smtClean="0"/>
              <a:pPr/>
              <a:t>‹#›</a:t>
            </a:fld>
            <a:endParaRPr lang="en-US"/>
          </a:p>
        </p:txBody>
      </p:sp>
    </p:spTree>
    <p:extLst>
      <p:ext uri="{BB962C8B-B14F-4D97-AF65-F5344CB8AC3E}">
        <p14:creationId xmlns:p14="http://schemas.microsoft.com/office/powerpoint/2010/main" val="136951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B40C7-C206-4218-850D-FC0F8B74CF93}" type="slidenum">
              <a:rPr lang="en-US" smtClean="0"/>
              <a:pPr/>
              <a:t>‹#›</a:t>
            </a:fld>
            <a:endParaRPr lang="en-US"/>
          </a:p>
        </p:txBody>
      </p:sp>
    </p:spTree>
    <p:extLst>
      <p:ext uri="{BB962C8B-B14F-4D97-AF65-F5344CB8AC3E}">
        <p14:creationId xmlns:p14="http://schemas.microsoft.com/office/powerpoint/2010/main" val="94099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2F845-4E8B-4E30-B6ED-D3E27A5E33B9}" type="slidenum">
              <a:rPr lang="en-US" smtClean="0"/>
              <a:pPr/>
              <a:t>‹#›</a:t>
            </a:fld>
            <a:endParaRPr lang="en-US"/>
          </a:p>
        </p:txBody>
      </p:sp>
    </p:spTree>
    <p:extLst>
      <p:ext uri="{BB962C8B-B14F-4D97-AF65-F5344CB8AC3E}">
        <p14:creationId xmlns:p14="http://schemas.microsoft.com/office/powerpoint/2010/main" val="220358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39681F-58F1-4AAB-968B-82B34648C3E5}" type="slidenum">
              <a:rPr lang="en-US" smtClean="0"/>
              <a:pPr/>
              <a:t>‹#›</a:t>
            </a:fld>
            <a:endParaRPr lang="en-US"/>
          </a:p>
        </p:txBody>
      </p:sp>
    </p:spTree>
    <p:extLst>
      <p:ext uri="{BB962C8B-B14F-4D97-AF65-F5344CB8AC3E}">
        <p14:creationId xmlns:p14="http://schemas.microsoft.com/office/powerpoint/2010/main" val="216046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CFE1-22DA-4537-8554-DD5672CAFBE9}" type="slidenum">
              <a:rPr lang="en-US" smtClean="0"/>
              <a:pPr/>
              <a:t>‹#›</a:t>
            </a:fld>
            <a:endParaRPr lang="en-US"/>
          </a:p>
        </p:txBody>
      </p:sp>
    </p:spTree>
    <p:extLst>
      <p:ext uri="{BB962C8B-B14F-4D97-AF65-F5344CB8AC3E}">
        <p14:creationId xmlns:p14="http://schemas.microsoft.com/office/powerpoint/2010/main" val="284011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E3055-9741-4BD5-BCB7-96684FD28070}" type="slidenum">
              <a:rPr lang="en-US" smtClean="0"/>
              <a:pPr/>
              <a:t>‹#›</a:t>
            </a:fld>
            <a:endParaRPr lang="en-US"/>
          </a:p>
        </p:txBody>
      </p:sp>
    </p:spTree>
    <p:extLst>
      <p:ext uri="{BB962C8B-B14F-4D97-AF65-F5344CB8AC3E}">
        <p14:creationId xmlns:p14="http://schemas.microsoft.com/office/powerpoint/2010/main" val="190244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42BD9-BCA6-4BEF-A95F-506665B18AE8}" type="slidenum">
              <a:rPr lang="en-US" smtClean="0"/>
              <a:pPr/>
              <a:t>‹#›</a:t>
            </a:fld>
            <a:endParaRPr lang="en-US"/>
          </a:p>
        </p:txBody>
      </p:sp>
    </p:spTree>
    <p:extLst>
      <p:ext uri="{BB962C8B-B14F-4D97-AF65-F5344CB8AC3E}">
        <p14:creationId xmlns:p14="http://schemas.microsoft.com/office/powerpoint/2010/main" val="32069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C9FD3-900D-45F5-8FFB-27CAE08918FF}" type="slidenum">
              <a:rPr lang="en-US" smtClean="0"/>
              <a:pPr/>
              <a:t>‹#›</a:t>
            </a:fld>
            <a:endParaRPr lang="en-US"/>
          </a:p>
        </p:txBody>
      </p:sp>
    </p:spTree>
    <p:extLst>
      <p:ext uri="{BB962C8B-B14F-4D97-AF65-F5344CB8AC3E}">
        <p14:creationId xmlns:p14="http://schemas.microsoft.com/office/powerpoint/2010/main" val="152036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B2D33-34B2-42CF-9EC9-24E6BB31012F}" type="slidenum">
              <a:rPr lang="en-US" smtClean="0"/>
              <a:pPr/>
              <a:t>‹#›</a:t>
            </a:fld>
            <a:endParaRPr lang="en-US"/>
          </a:p>
        </p:txBody>
      </p:sp>
    </p:spTree>
    <p:extLst>
      <p:ext uri="{BB962C8B-B14F-4D97-AF65-F5344CB8AC3E}">
        <p14:creationId xmlns:p14="http://schemas.microsoft.com/office/powerpoint/2010/main" val="186788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F30E1-9C29-4609-8926-5071D82998E6}" type="slidenum">
              <a:rPr lang="en-US" smtClean="0"/>
              <a:pPr/>
              <a:t>‹#›</a:t>
            </a:fld>
            <a:endParaRPr lang="en-US"/>
          </a:p>
        </p:txBody>
      </p:sp>
    </p:spTree>
    <p:extLst>
      <p:ext uri="{BB962C8B-B14F-4D97-AF65-F5344CB8AC3E}">
        <p14:creationId xmlns:p14="http://schemas.microsoft.com/office/powerpoint/2010/main" val="35317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9141F-1724-49BA-A0A5-5B51C811C651}" type="slidenum">
              <a:rPr lang="en-US" smtClean="0"/>
              <a:pPr/>
              <a:t>‹#›</a:t>
            </a:fld>
            <a:endParaRPr lang="en-US"/>
          </a:p>
        </p:txBody>
      </p:sp>
    </p:spTree>
    <p:extLst>
      <p:ext uri="{BB962C8B-B14F-4D97-AF65-F5344CB8AC3E}">
        <p14:creationId xmlns:p14="http://schemas.microsoft.com/office/powerpoint/2010/main" val="318908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7724B3E-EBC9-4246-A6CE-B0F68EF5F2CE}" type="slidenum">
              <a:rPr lang="en-US" smtClean="0"/>
              <a:pPr/>
              <a:t>‹#›</a:t>
            </a:fld>
            <a:endParaRPr lang="en-US"/>
          </a:p>
        </p:txBody>
      </p:sp>
    </p:spTree>
    <p:extLst>
      <p:ext uri="{BB962C8B-B14F-4D97-AF65-F5344CB8AC3E}">
        <p14:creationId xmlns:p14="http://schemas.microsoft.com/office/powerpoint/2010/main" val="98244597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a/ccs.k12.in.us/ms-gray-s-cla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5946" y="362902"/>
            <a:ext cx="5334000" cy="1066800"/>
          </a:xfrm>
        </p:spPr>
        <p:txBody>
          <a:bodyPr>
            <a:normAutofit fontScale="90000"/>
          </a:bodyPr>
          <a:lstStyle/>
          <a:p>
            <a:pPr algn="l"/>
            <a:r>
              <a:rPr lang="en-US" sz="5400" b="1" u="sng" dirty="0" smtClean="0">
                <a:effectLst>
                  <a:outerShdw blurRad="38100" dist="38100" dir="2700000" algn="tl">
                    <a:srgbClr val="000000">
                      <a:alpha val="43137"/>
                    </a:srgbClr>
                  </a:outerShdw>
                </a:effectLst>
              </a:rPr>
              <a:t>Welcome Parents of Marlins!</a:t>
            </a:r>
            <a:r>
              <a:rPr lang="en-US" sz="5400" dirty="0" smtClean="0"/>
              <a:t>!</a:t>
            </a:r>
            <a:endParaRPr lang="en-US" sz="5400" dirty="0"/>
          </a:p>
        </p:txBody>
      </p:sp>
      <p:sp>
        <p:nvSpPr>
          <p:cNvPr id="2" name="TextBox 1"/>
          <p:cNvSpPr txBox="1"/>
          <p:nvPr/>
        </p:nvSpPr>
        <p:spPr>
          <a:xfrm>
            <a:off x="85946" y="1429702"/>
            <a:ext cx="4919028" cy="3447098"/>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rPr>
              <a:t>Warm-Up: </a:t>
            </a:r>
            <a:r>
              <a:rPr lang="en-US" sz="2400" b="1" dirty="0" smtClean="0">
                <a:solidFill>
                  <a:srgbClr val="33CCFF"/>
                </a:solidFill>
                <a:effectLst>
                  <a:outerShdw blurRad="38100" dist="38100" dir="2700000" algn="tl">
                    <a:srgbClr val="000000">
                      <a:alpha val="43137"/>
                    </a:srgbClr>
                  </a:outerShdw>
                </a:effectLst>
              </a:rPr>
              <a:t>Choose a BRIGHT colored card </a:t>
            </a:r>
            <a:r>
              <a:rPr lang="en-US" sz="1600" b="1" dirty="0" smtClean="0">
                <a:solidFill>
                  <a:srgbClr val="33CCFF"/>
                </a:solidFill>
                <a:effectLst>
                  <a:outerShdw blurRad="38100" dist="38100" dir="2700000" algn="tl">
                    <a:srgbClr val="000000">
                      <a:alpha val="43137"/>
                    </a:srgbClr>
                  </a:outerShdw>
                </a:effectLst>
              </a:rPr>
              <a:t>(located in middle of team) </a:t>
            </a:r>
            <a:r>
              <a:rPr lang="en-US" sz="2400" b="1" dirty="0" smtClean="0">
                <a:solidFill>
                  <a:srgbClr val="33CCFF"/>
                </a:solidFill>
                <a:effectLst>
                  <a:outerShdw blurRad="38100" dist="38100" dir="2700000" algn="tl">
                    <a:srgbClr val="000000">
                      <a:alpha val="43137"/>
                    </a:srgbClr>
                  </a:outerShdw>
                </a:effectLst>
              </a:rPr>
              <a:t>and write a </a:t>
            </a:r>
            <a:r>
              <a:rPr lang="en-US" sz="2400" b="1" u="sng" dirty="0" smtClean="0">
                <a:solidFill>
                  <a:srgbClr val="33CCFF"/>
                </a:solidFill>
                <a:effectLst>
                  <a:outerShdw blurRad="38100" dist="38100" dir="2700000" algn="tl">
                    <a:srgbClr val="000000">
                      <a:alpha val="43137"/>
                    </a:srgbClr>
                  </a:outerShdw>
                </a:effectLst>
              </a:rPr>
              <a:t>tip</a:t>
            </a:r>
            <a:r>
              <a:rPr lang="en-US" sz="2400" b="1" dirty="0" smtClean="0">
                <a:solidFill>
                  <a:srgbClr val="33CCFF"/>
                </a:solidFill>
                <a:effectLst>
                  <a:outerShdw blurRad="38100" dist="38100" dir="2700000" algn="tl">
                    <a:srgbClr val="000000">
                      <a:alpha val="43137"/>
                    </a:srgbClr>
                  </a:outerShdw>
                </a:effectLst>
              </a:rPr>
              <a:t> on how to be </a:t>
            </a:r>
            <a:r>
              <a:rPr lang="en-US" sz="2400" b="1" u="sng" dirty="0" smtClean="0">
                <a:solidFill>
                  <a:srgbClr val="33CCFF"/>
                </a:solidFill>
                <a:effectLst>
                  <a:outerShdw blurRad="38100" dist="38100" dir="2700000" algn="tl">
                    <a:srgbClr val="000000">
                      <a:alpha val="43137"/>
                    </a:srgbClr>
                  </a:outerShdw>
                </a:effectLst>
              </a:rPr>
              <a:t>successful </a:t>
            </a:r>
            <a:r>
              <a:rPr lang="en-US" sz="2400" b="1" dirty="0" smtClean="0">
                <a:solidFill>
                  <a:srgbClr val="33CCFF"/>
                </a:solidFill>
                <a:effectLst>
                  <a:outerShdw blurRad="38100" dist="38100" dir="2700000" algn="tl">
                    <a:srgbClr val="000000">
                      <a:alpha val="43137"/>
                    </a:srgbClr>
                  </a:outerShdw>
                </a:effectLst>
              </a:rPr>
              <a:t>in Language Arts.</a:t>
            </a:r>
          </a:p>
          <a:p>
            <a:pPr algn="ctr"/>
            <a:r>
              <a:rPr lang="en-US" sz="2000" b="1" dirty="0" smtClean="0">
                <a:solidFill>
                  <a:srgbClr val="FF0000"/>
                </a:solidFill>
                <a:effectLst>
                  <a:outerShdw blurRad="38100" dist="38100" dir="2700000" algn="tl">
                    <a:srgbClr val="000000">
                      <a:alpha val="43137"/>
                    </a:srgbClr>
                  </a:outerShdw>
                </a:effectLst>
              </a:rPr>
              <a:t>*Think about your journey in Language Arts: What do you wish you did more of or could have improved? What made you successful?</a:t>
            </a:r>
          </a:p>
          <a:p>
            <a:r>
              <a:rPr lang="en-US" b="1" dirty="0" smtClean="0">
                <a:solidFill>
                  <a:srgbClr val="33CCFF"/>
                </a:solidFill>
                <a:effectLst>
                  <a:outerShdw blurRad="38100" dist="38100" dir="2700000" algn="tl">
                    <a:srgbClr val="000000">
                      <a:alpha val="43137"/>
                    </a:srgbClr>
                  </a:outerShdw>
                </a:effectLst>
              </a:rPr>
              <a:t>*Place in TRAY in center of desk. </a:t>
            </a:r>
            <a:r>
              <a:rPr lang="en-US" b="1" dirty="0" smtClean="0">
                <a:solidFill>
                  <a:srgbClr val="33CCFF"/>
                </a:solidFill>
                <a:effectLst>
                  <a:outerShdw blurRad="38100" dist="38100" dir="2700000" algn="tl">
                    <a:srgbClr val="000000">
                      <a:alpha val="43137"/>
                    </a:srgbClr>
                  </a:outerShdw>
                </a:effectLst>
                <a:sym typeface="Wingdings" panose="05000000000000000000" pitchFamily="2" charset="2"/>
              </a:rPr>
              <a:t></a:t>
            </a:r>
            <a:endParaRPr lang="en-US" b="1" dirty="0" smtClean="0">
              <a:solidFill>
                <a:srgbClr val="33CCFF"/>
              </a:solidFill>
              <a:effectLst>
                <a:outerShdw blurRad="38100" dist="38100" dir="2700000" algn="tl">
                  <a:srgbClr val="000000">
                    <a:alpha val="43137"/>
                  </a:srgbClr>
                </a:outerShdw>
              </a:effectLst>
            </a:endParaRPr>
          </a:p>
          <a:p>
            <a:endParaRPr lang="en-US" sz="2400" b="1" dirty="0" smtClean="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683323"/>
            <a:ext cx="3292929" cy="3047936"/>
          </a:xfrm>
          <a:prstGeom prst="rect">
            <a:avLst/>
          </a:prstGeom>
        </p:spPr>
      </p:pic>
      <p:pic>
        <p:nvPicPr>
          <p:cNvPr id="5" name="Picture 4"/>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90600" y="4876800"/>
            <a:ext cx="2472612" cy="18544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9428">
            <a:off x="6116961" y="523170"/>
            <a:ext cx="2151545" cy="1371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868362"/>
          </a:xfrm>
        </p:spPr>
        <p:txBody>
          <a:bodyPr/>
          <a:lstStyle/>
          <a:p>
            <a:pPr algn="ctr"/>
            <a:r>
              <a:rPr lang="en-US" sz="3200" dirty="0"/>
              <a:t> </a:t>
            </a:r>
            <a:r>
              <a:rPr lang="en-US" sz="3000" b="1" u="sng" dirty="0" smtClean="0">
                <a:solidFill>
                  <a:schemeClr val="tx1"/>
                </a:solidFill>
                <a:latin typeface="Comic Sans MS" pitchFamily="66" charset="0"/>
              </a:rPr>
              <a:t>Ann Gray</a:t>
            </a:r>
            <a:endParaRPr lang="en-US" sz="3000" b="1" u="sng" dirty="0">
              <a:solidFill>
                <a:schemeClr val="tx1"/>
              </a:solidFill>
              <a:latin typeface="Comic Sans MS" pitchFamily="66" charset="0"/>
            </a:endParaRPr>
          </a:p>
        </p:txBody>
      </p:sp>
      <p:sp>
        <p:nvSpPr>
          <p:cNvPr id="27651" name="Rectangle 3"/>
          <p:cNvSpPr>
            <a:spLocks noChangeArrowheads="1"/>
          </p:cNvSpPr>
          <p:nvPr/>
        </p:nvSpPr>
        <p:spPr bwMode="auto">
          <a:xfrm>
            <a:off x="1295400" y="49680"/>
            <a:ext cx="7086600" cy="7602081"/>
          </a:xfrm>
          <a:prstGeom prst="rect">
            <a:avLst/>
          </a:prstGeom>
          <a:noFill/>
          <a:ln w="9525">
            <a:noFill/>
            <a:miter lim="800000"/>
            <a:headEnd/>
            <a:tailEnd/>
          </a:ln>
          <a:effectLst/>
        </p:spPr>
        <p:txBody>
          <a:bodyPr wrap="square" lIns="0" tIns="0" rIns="0" bIns="0" anchor="ctr">
            <a:spAutoFit/>
          </a:bodyPr>
          <a:lstStyle/>
          <a:p>
            <a:pPr algn="ctr"/>
            <a:endParaRPr lang="en-US" sz="1600" dirty="0" smtClean="0">
              <a:latin typeface="Comic Sans MS" pitchFamily="66" charset="0"/>
            </a:endParaRPr>
          </a:p>
          <a:p>
            <a:pPr algn="ctr"/>
            <a:endParaRPr lang="en-US" sz="1600" dirty="0" smtClean="0">
              <a:latin typeface="Comic Sans MS" pitchFamily="66" charset="0"/>
            </a:endParaRPr>
          </a:p>
          <a:p>
            <a:pPr algn="ctr"/>
            <a:endParaRPr lang="en-US" sz="1600" dirty="0">
              <a:latin typeface="Comic Sans MS" pitchFamily="66" charset="0"/>
            </a:endParaRPr>
          </a:p>
          <a:p>
            <a:pPr algn="ctr"/>
            <a:endParaRPr lang="en-US" sz="1600" dirty="0" smtClean="0">
              <a:latin typeface="Comic Sans MS" pitchFamily="66" charset="0"/>
            </a:endParaRPr>
          </a:p>
          <a:p>
            <a:pPr algn="ctr"/>
            <a:r>
              <a:rPr lang="en-US" sz="1600" dirty="0" smtClean="0">
                <a:latin typeface="Comic Sans MS" pitchFamily="66" charset="0"/>
              </a:rPr>
              <a:t>Classroom 513</a:t>
            </a:r>
            <a:endParaRPr lang="en-US" sz="1600" dirty="0">
              <a:latin typeface="Comic Sans MS" pitchFamily="66" charset="0"/>
            </a:endParaRPr>
          </a:p>
          <a:p>
            <a:pPr algn="ctr"/>
            <a:r>
              <a:rPr lang="en-US" sz="1500" dirty="0" smtClean="0">
                <a:latin typeface="Comic Sans MS" pitchFamily="66" charset="0"/>
              </a:rPr>
              <a:t>Subject: </a:t>
            </a:r>
            <a:r>
              <a:rPr lang="en-US" sz="1500" b="1" dirty="0" smtClean="0">
                <a:latin typeface="Comic Sans MS" pitchFamily="66" charset="0"/>
              </a:rPr>
              <a:t>Language Arts</a:t>
            </a:r>
            <a:endParaRPr lang="en-US" sz="1500" b="1" dirty="0">
              <a:latin typeface="Comic Sans MS" pitchFamily="66" charset="0"/>
            </a:endParaRPr>
          </a:p>
          <a:p>
            <a:pPr algn="ctr"/>
            <a:endParaRPr lang="en-US" sz="1600" b="1" dirty="0">
              <a:latin typeface="Comic Sans MS" pitchFamily="66" charset="0"/>
            </a:endParaRPr>
          </a:p>
          <a:p>
            <a:pPr algn="ctr"/>
            <a:endParaRPr lang="en-US" sz="1600" dirty="0">
              <a:latin typeface="Comic Sans MS" pitchFamily="66" charset="0"/>
            </a:endParaRPr>
          </a:p>
          <a:p>
            <a:pPr algn="ctr"/>
            <a:r>
              <a:rPr lang="en-US" sz="1600" b="1" dirty="0" smtClean="0">
                <a:latin typeface="Comic Sans MS" pitchFamily="66" charset="0"/>
              </a:rPr>
              <a:t>BS IN ELEMENTARY EDUCATION:</a:t>
            </a:r>
            <a:endParaRPr lang="en-US" sz="1600" dirty="0">
              <a:latin typeface="Comic Sans MS" pitchFamily="66" charset="0"/>
            </a:endParaRPr>
          </a:p>
          <a:p>
            <a:pPr algn="ctr"/>
            <a:r>
              <a:rPr lang="en-US" sz="1500" dirty="0" smtClean="0">
                <a:latin typeface="Comic Sans MS" pitchFamily="66" charset="0"/>
              </a:rPr>
              <a:t>IUPUI  - 2001</a:t>
            </a:r>
          </a:p>
          <a:p>
            <a:pPr algn="ctr"/>
            <a:endParaRPr lang="en-US" sz="1600" dirty="0" smtClean="0">
              <a:latin typeface="Comic Sans MS" pitchFamily="66" charset="0"/>
            </a:endParaRPr>
          </a:p>
          <a:p>
            <a:pPr algn="ctr"/>
            <a:r>
              <a:rPr lang="en-US" sz="1600" b="1" dirty="0" smtClean="0">
                <a:latin typeface="Comic Sans MS" pitchFamily="66" charset="0"/>
              </a:rPr>
              <a:t>TEACHING </a:t>
            </a:r>
            <a:r>
              <a:rPr lang="en-US" sz="1600" b="1" dirty="0">
                <a:latin typeface="Comic Sans MS" pitchFamily="66" charset="0"/>
              </a:rPr>
              <a:t>EXPERIENCE:</a:t>
            </a:r>
            <a:endParaRPr lang="en-US" sz="1600" dirty="0">
              <a:latin typeface="Comic Sans MS" pitchFamily="66" charset="0"/>
            </a:endParaRPr>
          </a:p>
          <a:p>
            <a:pPr algn="ctr"/>
            <a:r>
              <a:rPr lang="en-US" sz="1500" b="1" dirty="0" smtClean="0">
                <a:latin typeface="Comic Sans MS" pitchFamily="66" charset="0"/>
              </a:rPr>
              <a:t>15</a:t>
            </a:r>
            <a:r>
              <a:rPr lang="en-US" sz="1500" b="1" baseline="30000" dirty="0" smtClean="0">
                <a:latin typeface="Comic Sans MS" pitchFamily="66" charset="0"/>
              </a:rPr>
              <a:t>TH</a:t>
            </a:r>
            <a:r>
              <a:rPr lang="en-US" sz="1500" b="1" dirty="0" smtClean="0">
                <a:latin typeface="Comic Sans MS" pitchFamily="66" charset="0"/>
              </a:rPr>
              <a:t> year in CCS</a:t>
            </a:r>
          </a:p>
          <a:p>
            <a:pPr algn="ctr"/>
            <a:r>
              <a:rPr lang="en-US" sz="1500" b="1" dirty="0" smtClean="0">
                <a:latin typeface="Comic Sans MS" pitchFamily="66" charset="0"/>
              </a:rPr>
              <a:t>5 years – 3</a:t>
            </a:r>
            <a:r>
              <a:rPr lang="en-US" sz="1500" b="1" baseline="30000" dirty="0" smtClean="0">
                <a:latin typeface="Comic Sans MS" pitchFamily="66" charset="0"/>
              </a:rPr>
              <a:t>rd</a:t>
            </a:r>
            <a:r>
              <a:rPr lang="en-US" sz="1500" b="1" dirty="0" smtClean="0">
                <a:latin typeface="Comic Sans MS" pitchFamily="66" charset="0"/>
              </a:rPr>
              <a:t> grade</a:t>
            </a:r>
          </a:p>
          <a:p>
            <a:pPr algn="ctr"/>
            <a:r>
              <a:rPr lang="en-US" sz="1500" b="1" dirty="0" smtClean="0">
                <a:latin typeface="Comic Sans MS" pitchFamily="66" charset="0"/>
              </a:rPr>
              <a:t>7 years  - 4</a:t>
            </a:r>
            <a:r>
              <a:rPr lang="en-US" sz="1500" b="1" baseline="30000" dirty="0" smtClean="0">
                <a:latin typeface="Comic Sans MS" pitchFamily="66" charset="0"/>
              </a:rPr>
              <a:t>th</a:t>
            </a:r>
            <a:r>
              <a:rPr lang="en-US" sz="1500" b="1" dirty="0" smtClean="0">
                <a:latin typeface="Comic Sans MS" pitchFamily="66" charset="0"/>
              </a:rPr>
              <a:t> grade</a:t>
            </a:r>
          </a:p>
          <a:p>
            <a:pPr algn="ctr"/>
            <a:r>
              <a:rPr lang="en-US" sz="1500" b="1" dirty="0" smtClean="0">
                <a:latin typeface="Comic Sans MS" pitchFamily="66" charset="0"/>
              </a:rPr>
              <a:t>2 years – 5</a:t>
            </a:r>
            <a:r>
              <a:rPr lang="en-US" sz="1500" b="1" baseline="30000" dirty="0" smtClean="0">
                <a:latin typeface="Comic Sans MS" pitchFamily="66" charset="0"/>
              </a:rPr>
              <a:t>th</a:t>
            </a:r>
            <a:r>
              <a:rPr lang="en-US" sz="1500" b="1" dirty="0" smtClean="0">
                <a:latin typeface="Comic Sans MS" pitchFamily="66" charset="0"/>
              </a:rPr>
              <a:t> grade</a:t>
            </a:r>
          </a:p>
          <a:p>
            <a:pPr algn="ctr"/>
            <a:r>
              <a:rPr lang="en-US" sz="1500" b="1" dirty="0" smtClean="0">
                <a:latin typeface="Comic Sans MS" pitchFamily="66" charset="0"/>
              </a:rPr>
              <a:t>1</a:t>
            </a:r>
            <a:r>
              <a:rPr lang="en-US" sz="1500" b="1" baseline="30000" dirty="0" smtClean="0">
                <a:latin typeface="Comic Sans MS" pitchFamily="66" charset="0"/>
              </a:rPr>
              <a:t>st</a:t>
            </a:r>
            <a:r>
              <a:rPr lang="en-US" sz="1500" b="1" dirty="0" smtClean="0">
                <a:latin typeface="Comic Sans MS" pitchFamily="66" charset="0"/>
              </a:rPr>
              <a:t> year 6</a:t>
            </a:r>
            <a:r>
              <a:rPr lang="en-US" sz="1500" b="1" baseline="30000" dirty="0" smtClean="0">
                <a:latin typeface="Comic Sans MS" pitchFamily="66" charset="0"/>
              </a:rPr>
              <a:t>th</a:t>
            </a:r>
            <a:r>
              <a:rPr lang="en-US" sz="1500" b="1" dirty="0" smtClean="0">
                <a:latin typeface="Comic Sans MS" pitchFamily="66" charset="0"/>
              </a:rPr>
              <a:t> grade</a:t>
            </a:r>
          </a:p>
          <a:p>
            <a:pPr algn="ctr"/>
            <a:endParaRPr lang="en-US" sz="1500" dirty="0">
              <a:latin typeface="Comic Sans MS" pitchFamily="66" charset="0"/>
            </a:endParaRPr>
          </a:p>
          <a:p>
            <a:pPr algn="ctr"/>
            <a:r>
              <a:rPr lang="en-US" sz="1600" b="1" dirty="0" smtClean="0">
                <a:latin typeface="Comic Sans MS" pitchFamily="66" charset="0"/>
              </a:rPr>
              <a:t>PERSONAL:</a:t>
            </a:r>
          </a:p>
          <a:p>
            <a:pPr algn="ctr"/>
            <a:r>
              <a:rPr lang="en-US" sz="1600" b="1" dirty="0" smtClean="0">
                <a:latin typeface="Comic Sans MS" pitchFamily="66" charset="0"/>
              </a:rPr>
              <a:t>2 children, Beau and Samantha</a:t>
            </a:r>
            <a:endParaRPr lang="en-US" sz="1600" dirty="0">
              <a:latin typeface="Comic Sans MS" pitchFamily="66" charset="0"/>
            </a:endParaRPr>
          </a:p>
          <a:p>
            <a:pPr algn="ctr"/>
            <a:r>
              <a:rPr lang="en-US" sz="1600" dirty="0" smtClean="0">
                <a:latin typeface="Comic Sans MS" pitchFamily="66" charset="0"/>
              </a:rPr>
              <a:t>email</a:t>
            </a:r>
            <a:r>
              <a:rPr lang="en-US" sz="1600" dirty="0">
                <a:latin typeface="Comic Sans MS" pitchFamily="66" charset="0"/>
              </a:rPr>
              <a:t>: </a:t>
            </a:r>
            <a:r>
              <a:rPr lang="en-US" sz="1600" b="1" dirty="0" smtClean="0">
                <a:solidFill>
                  <a:srgbClr val="0070C0"/>
                </a:solidFill>
                <a:latin typeface="Comic Sans MS" pitchFamily="66" charset="0"/>
              </a:rPr>
              <a:t>agray@ccs.k12.in.us</a:t>
            </a:r>
          </a:p>
          <a:p>
            <a:pPr algn="ctr"/>
            <a:endParaRPr lang="en-US" sz="1600" b="1" dirty="0">
              <a:latin typeface="Comic Sans MS" pitchFamily="66" charset="0"/>
            </a:endParaRPr>
          </a:p>
          <a:p>
            <a:endParaRPr lang="en-US" sz="1600" b="1" dirty="0" smtClean="0">
              <a:latin typeface="Comic Sans MS" pitchFamily="66" charset="0"/>
            </a:endParaRPr>
          </a:p>
          <a:p>
            <a:pPr algn="ctr"/>
            <a:endParaRPr lang="en-US" sz="1600" b="1" dirty="0">
              <a:latin typeface="Comic Sans MS" pitchFamily="66" charset="0"/>
            </a:endParaRPr>
          </a:p>
          <a:p>
            <a:pPr algn="ctr"/>
            <a:endParaRPr lang="en-US" sz="1600" b="1" dirty="0">
              <a:solidFill>
                <a:srgbClr val="000099"/>
              </a:solidFill>
              <a:latin typeface="Comic Sans MS" pitchFamily="66" charset="0"/>
            </a:endParaRPr>
          </a:p>
          <a:p>
            <a:pPr algn="ctr"/>
            <a:endParaRPr lang="en-US" sz="1600" dirty="0">
              <a:solidFill>
                <a:schemeClr val="accent2"/>
              </a:solidFill>
            </a:endParaRPr>
          </a:p>
          <a:p>
            <a:pPr algn="ctr"/>
            <a:endParaRPr lang="en-US" sz="1400" dirty="0"/>
          </a:p>
          <a:p>
            <a:pPr algn="ctr"/>
            <a:endParaRPr lang="en-US" sz="1400" dirty="0"/>
          </a:p>
          <a:p>
            <a:pPr algn="ctr"/>
            <a:endParaRPr lang="en-US" sz="1400" dirty="0"/>
          </a:p>
          <a:p>
            <a:pPr algn="ctr"/>
            <a:endParaRPr lang="en-US" sz="1400" dirty="0"/>
          </a:p>
          <a:p>
            <a:pPr algn="ctr"/>
            <a:r>
              <a:rPr lang="en-US" sz="14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5" y="5806585"/>
            <a:ext cx="1816100" cy="17303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51" y="429145"/>
            <a:ext cx="1223749" cy="172878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9620" y="429145"/>
            <a:ext cx="1913120" cy="186720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9625" y="4923969"/>
            <a:ext cx="1682450" cy="151546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851" y="2667000"/>
            <a:ext cx="2133600" cy="1524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99FF"/>
            </a:gs>
            <a:gs pos="50000">
              <a:schemeClr val="bg1"/>
            </a:gs>
            <a:gs pos="100000">
              <a:srgbClr val="0099FF"/>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pPr algn="ctr"/>
            <a:r>
              <a:rPr lang="en-US" b="1" u="sng" dirty="0" smtClean="0">
                <a:effectLst>
                  <a:outerShdw blurRad="38100" dist="38100" dir="2700000" algn="tl">
                    <a:srgbClr val="000000">
                      <a:alpha val="43137"/>
                    </a:srgbClr>
                  </a:outerShdw>
                </a:effectLst>
              </a:rPr>
              <a:t>Daily Routine</a:t>
            </a:r>
            <a:endParaRPr lang="en-US" b="1" u="sng"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81000" y="1600200"/>
            <a:ext cx="8305800" cy="5029200"/>
          </a:xfrm>
        </p:spPr>
        <p:txBody>
          <a:bodyPr/>
          <a:lstStyle/>
          <a:p>
            <a:pPr algn="l"/>
            <a:r>
              <a:rPr lang="en-US" b="1" dirty="0" smtClean="0">
                <a:solidFill>
                  <a:schemeClr val="tx1"/>
                </a:solidFill>
                <a:effectLst>
                  <a:outerShdw blurRad="38100" dist="38100" dir="2700000" algn="tl">
                    <a:srgbClr val="000000">
                      <a:alpha val="43137"/>
                    </a:srgbClr>
                  </a:outerShdw>
                </a:effectLst>
              </a:rPr>
              <a:t>1-- Students will check the “Language Arts: I Need…” Poster which is located outside of my door to see what materials are needed for class.</a:t>
            </a:r>
          </a:p>
          <a:p>
            <a:pPr algn="l"/>
            <a:endParaRPr lang="en-US" b="1" dirty="0" smtClean="0">
              <a:solidFill>
                <a:schemeClr val="tx1"/>
              </a:solidFill>
              <a:effectLst>
                <a:outerShdw blurRad="38100" dist="38100" dir="2700000" algn="tl">
                  <a:srgbClr val="000000">
                    <a:alpha val="43137"/>
                  </a:srgbClr>
                </a:outerShdw>
              </a:effectLst>
            </a:endParaRPr>
          </a:p>
          <a:p>
            <a:pPr algn="l"/>
            <a:r>
              <a:rPr lang="en-US" b="1" dirty="0" smtClean="0">
                <a:solidFill>
                  <a:schemeClr val="tx1"/>
                </a:solidFill>
                <a:effectLst>
                  <a:outerShdw blurRad="38100" dist="38100" dir="2700000" algn="tl">
                    <a:srgbClr val="000000">
                      <a:alpha val="43137"/>
                    </a:srgbClr>
                  </a:outerShdw>
                </a:effectLst>
              </a:rPr>
              <a:t>2—Students follow the Daily Routine which is taped to their desk. </a:t>
            </a:r>
          </a:p>
          <a:p>
            <a:pPr marL="457200" indent="-457200" algn="l">
              <a:buAutoNum type="arabicPeriod"/>
            </a:pPr>
            <a:r>
              <a:rPr lang="en-US" sz="1400" b="1" dirty="0" smtClean="0">
                <a:solidFill>
                  <a:schemeClr val="tx1"/>
                </a:solidFill>
                <a:effectLst>
                  <a:outerShdw blurRad="38100" dist="38100" dir="2700000" algn="tl">
                    <a:srgbClr val="000000">
                      <a:alpha val="43137"/>
                    </a:srgbClr>
                  </a:outerShdw>
                </a:effectLst>
              </a:rPr>
              <a:t>Place books in chair tray, Binder in corner of desk</a:t>
            </a:r>
          </a:p>
          <a:p>
            <a:pPr marL="457200" indent="-457200" algn="l">
              <a:buAutoNum type="arabicPeriod"/>
            </a:pPr>
            <a:r>
              <a:rPr lang="en-US" sz="1400" b="1" dirty="0" smtClean="0">
                <a:solidFill>
                  <a:schemeClr val="tx1"/>
                </a:solidFill>
                <a:effectLst>
                  <a:outerShdw blurRad="38100" dist="38100" dir="2700000" algn="tl">
                    <a:srgbClr val="000000">
                      <a:alpha val="43137"/>
                    </a:srgbClr>
                  </a:outerShdw>
                </a:effectLst>
              </a:rPr>
              <a:t>Fill out Assignment Notebook</a:t>
            </a:r>
          </a:p>
          <a:p>
            <a:pPr marL="457200" indent="-457200" algn="l">
              <a:buAutoNum type="arabicPeriod"/>
            </a:pPr>
            <a:r>
              <a:rPr lang="en-US" sz="1400" b="1" dirty="0" smtClean="0">
                <a:solidFill>
                  <a:schemeClr val="tx1"/>
                </a:solidFill>
                <a:effectLst>
                  <a:outerShdw blurRad="38100" dist="38100" dir="2700000" algn="tl">
                    <a:srgbClr val="000000">
                      <a:alpha val="43137"/>
                    </a:srgbClr>
                  </a:outerShdw>
                </a:effectLst>
              </a:rPr>
              <a:t>Begin Warm-up which is located  on the screen via PowerPoint</a:t>
            </a:r>
          </a:p>
          <a:p>
            <a:pPr algn="l"/>
            <a:endParaRPr lang="en-US" b="1" dirty="0" smtClean="0">
              <a:solidFill>
                <a:schemeClr val="tx1"/>
              </a:solidFill>
              <a:effectLst>
                <a:outerShdw blurRad="38100" dist="38100" dir="2700000" algn="tl">
                  <a:srgbClr val="000000">
                    <a:alpha val="43137"/>
                  </a:srgbClr>
                </a:outerShdw>
              </a:effectLst>
            </a:endParaRPr>
          </a:p>
          <a:p>
            <a:pPr algn="l"/>
            <a:r>
              <a:rPr lang="en-US" b="1" dirty="0" smtClean="0">
                <a:solidFill>
                  <a:schemeClr val="tx1"/>
                </a:solidFill>
                <a:effectLst>
                  <a:outerShdw blurRad="38100" dist="38100" dir="2700000" algn="tl">
                    <a:srgbClr val="000000">
                      <a:alpha val="43137"/>
                    </a:srgbClr>
                  </a:outerShdw>
                </a:effectLst>
              </a:rPr>
              <a:t>3—Begin Mini Lesson, Whole group</a:t>
            </a:r>
          </a:p>
          <a:p>
            <a:pPr algn="l"/>
            <a:r>
              <a:rPr lang="en-US" b="1" dirty="0" smtClean="0">
                <a:solidFill>
                  <a:schemeClr val="tx1"/>
                </a:solidFill>
                <a:effectLst>
                  <a:outerShdw blurRad="38100" dist="38100" dir="2700000" algn="tl">
                    <a:srgbClr val="000000">
                      <a:alpha val="43137"/>
                    </a:srgbClr>
                  </a:outerShdw>
                </a:effectLst>
              </a:rPr>
              <a:t>4 – Individual instruction</a:t>
            </a:r>
          </a:p>
          <a:p>
            <a:pPr algn="l"/>
            <a:r>
              <a:rPr lang="en-US" b="1" dirty="0">
                <a:solidFill>
                  <a:schemeClr val="tx1"/>
                </a:solidFill>
                <a:effectLst>
                  <a:outerShdw blurRad="38100" dist="38100" dir="2700000" algn="tl">
                    <a:srgbClr val="000000">
                      <a:alpha val="43137"/>
                    </a:srgbClr>
                  </a:outerShdw>
                </a:effectLst>
              </a:rPr>
              <a:t>5</a:t>
            </a:r>
            <a:r>
              <a:rPr lang="en-US" b="1" dirty="0" smtClean="0">
                <a:solidFill>
                  <a:schemeClr val="tx1"/>
                </a:solidFill>
                <a:effectLst>
                  <a:outerShdw blurRad="38100" dist="38100" dir="2700000" algn="tl">
                    <a:srgbClr val="000000">
                      <a:alpha val="43137"/>
                    </a:srgbClr>
                  </a:outerShdw>
                </a:effectLst>
              </a:rPr>
              <a:t>—Last five minutes, clean up area and desk</a:t>
            </a:r>
          </a:p>
          <a:p>
            <a:pPr algn="l"/>
            <a:endParaRPr lang="en-US" sz="2500" dirty="0"/>
          </a:p>
        </p:txBody>
      </p:sp>
      <p:pic>
        <p:nvPicPr>
          <p:cNvPr id="1026" name="Picture 2" descr="C:\Documents and Settings\dbecker\Local Settings\Temporary Internet Files\Content.IE5\45A3SX27\MM900041015[1].gif"/>
          <p:cNvPicPr>
            <a:picLocks noChangeAspect="1" noChangeArrowheads="1" noCrop="1"/>
          </p:cNvPicPr>
          <p:nvPr/>
        </p:nvPicPr>
        <p:blipFill>
          <a:blip r:embed="rId2" cstate="print"/>
          <a:srcRect/>
          <a:stretch>
            <a:fillRect/>
          </a:stretch>
        </p:blipFill>
        <p:spPr bwMode="auto">
          <a:xfrm>
            <a:off x="6362699" y="3188001"/>
            <a:ext cx="1428750" cy="2396613"/>
          </a:xfrm>
          <a:prstGeom prst="rect">
            <a:avLst/>
          </a:prstGeom>
          <a:noFill/>
        </p:spPr>
      </p:pic>
      <p:pic>
        <p:nvPicPr>
          <p:cNvPr id="1027" name="Picture 3" descr="C:\Documents and Settings\dbecker\Local Settings\Temporary Internet Files\Content.IE5\8LUBSD27\MM900046566[1].gif"/>
          <p:cNvPicPr>
            <a:picLocks noChangeAspect="1" noChangeArrowheads="1" noCrop="1"/>
          </p:cNvPicPr>
          <p:nvPr/>
        </p:nvPicPr>
        <p:blipFill>
          <a:blip r:embed="rId3" cstate="print"/>
          <a:srcRect/>
          <a:stretch>
            <a:fillRect/>
          </a:stretch>
        </p:blipFill>
        <p:spPr bwMode="auto">
          <a:xfrm>
            <a:off x="0" y="370268"/>
            <a:ext cx="1294459" cy="1219200"/>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503" y="4876800"/>
            <a:ext cx="1392594" cy="16269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rgbClr val="002060"/>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28650" y="20392"/>
            <a:ext cx="7886700" cy="1325563"/>
          </a:xfrm>
        </p:spPr>
        <p:txBody>
          <a:bodyPr/>
          <a:lstStyle/>
          <a:p>
            <a:pPr algn="ctr"/>
            <a:r>
              <a:rPr lang="en-US" u="sng" dirty="0">
                <a:effectLst>
                  <a:outerShdw blurRad="38100" dist="38100" dir="2700000" algn="tl">
                    <a:srgbClr val="000000">
                      <a:alpha val="43137"/>
                    </a:srgbClr>
                  </a:outerShdw>
                </a:effectLst>
              </a:rPr>
              <a:t>Helpful Hints</a:t>
            </a:r>
          </a:p>
        </p:txBody>
      </p:sp>
      <p:sp>
        <p:nvSpPr>
          <p:cNvPr id="26627" name="Rectangle 3"/>
          <p:cNvSpPr>
            <a:spLocks noGrp="1" noChangeArrowheads="1"/>
          </p:cNvSpPr>
          <p:nvPr>
            <p:ph idx="1"/>
          </p:nvPr>
        </p:nvSpPr>
        <p:spPr>
          <a:xfrm>
            <a:off x="190500" y="969114"/>
            <a:ext cx="6304477" cy="5257800"/>
          </a:xfrm>
        </p:spPr>
        <p:txBody>
          <a:bodyPr>
            <a:normAutofit lnSpcReduction="10000"/>
          </a:bodyPr>
          <a:lstStyle/>
          <a:p>
            <a:pPr algn="ctr">
              <a:lnSpc>
                <a:spcPct val="80000"/>
              </a:lnSpc>
              <a:buFont typeface="Wingdings" panose="05000000000000000000" pitchFamily="2" charset="2"/>
              <a:buChar char="Ø"/>
            </a:pPr>
            <a:r>
              <a:rPr lang="en-US" sz="2400" dirty="0">
                <a:solidFill>
                  <a:schemeClr val="tx1"/>
                </a:solidFill>
              </a:rPr>
              <a:t>Discuss the importance of recording assignments and upcoming projects in the Wildcat Planner.</a:t>
            </a:r>
          </a:p>
          <a:p>
            <a:pPr algn="ctr">
              <a:lnSpc>
                <a:spcPct val="80000"/>
              </a:lnSpc>
              <a:buFont typeface="Wingdings" panose="05000000000000000000" pitchFamily="2" charset="2"/>
              <a:buChar char="Ø"/>
            </a:pPr>
            <a:endParaRPr lang="en-US" sz="2400" dirty="0">
              <a:solidFill>
                <a:schemeClr val="tx1"/>
              </a:solidFill>
            </a:endParaRPr>
          </a:p>
          <a:p>
            <a:pPr algn="ctr">
              <a:lnSpc>
                <a:spcPct val="80000"/>
              </a:lnSpc>
              <a:buFont typeface="Wingdings" panose="05000000000000000000" pitchFamily="2" charset="2"/>
              <a:buChar char="Ø"/>
            </a:pPr>
            <a:r>
              <a:rPr lang="en-US" sz="2400" dirty="0">
                <a:solidFill>
                  <a:schemeClr val="tx1"/>
                </a:solidFill>
              </a:rPr>
              <a:t>Review Planner </a:t>
            </a:r>
            <a:r>
              <a:rPr lang="en-US" sz="2400" b="1" dirty="0">
                <a:solidFill>
                  <a:schemeClr val="tx1"/>
                </a:solidFill>
              </a:rPr>
              <a:t>daily.</a:t>
            </a:r>
          </a:p>
          <a:p>
            <a:pPr algn="ctr">
              <a:lnSpc>
                <a:spcPct val="80000"/>
              </a:lnSpc>
              <a:buFont typeface="Wingdings" panose="05000000000000000000" pitchFamily="2" charset="2"/>
              <a:buChar char="Ø"/>
            </a:pPr>
            <a:endParaRPr lang="en-US" sz="2400" dirty="0" smtClean="0">
              <a:solidFill>
                <a:schemeClr val="tx1"/>
              </a:solidFill>
            </a:endParaRPr>
          </a:p>
          <a:p>
            <a:pPr algn="ctr">
              <a:lnSpc>
                <a:spcPct val="80000"/>
              </a:lnSpc>
              <a:buFont typeface="Wingdings" panose="05000000000000000000" pitchFamily="2" charset="2"/>
              <a:buChar char="Ø"/>
            </a:pPr>
            <a:r>
              <a:rPr lang="en-US" sz="2400" dirty="0" smtClean="0">
                <a:solidFill>
                  <a:schemeClr val="tx1"/>
                </a:solidFill>
              </a:rPr>
              <a:t>Oversee </a:t>
            </a:r>
            <a:r>
              <a:rPr lang="en-US" sz="2400" dirty="0">
                <a:solidFill>
                  <a:schemeClr val="tx1"/>
                </a:solidFill>
              </a:rPr>
              <a:t>your child’s organizational skills so that he/she learns to be responsible for:</a:t>
            </a:r>
          </a:p>
          <a:p>
            <a:pPr algn="ctr">
              <a:lnSpc>
                <a:spcPct val="80000"/>
              </a:lnSpc>
              <a:buFontTx/>
              <a:buNone/>
            </a:pPr>
            <a:r>
              <a:rPr lang="en-US" sz="2400" dirty="0">
                <a:solidFill>
                  <a:schemeClr val="tx1"/>
                </a:solidFill>
              </a:rPr>
              <a:t>			--</a:t>
            </a:r>
            <a:r>
              <a:rPr lang="en-US" sz="2400" b="1" dirty="0">
                <a:solidFill>
                  <a:schemeClr val="tx1"/>
                </a:solidFill>
              </a:rPr>
              <a:t>bringing home </a:t>
            </a:r>
            <a:r>
              <a:rPr lang="en-US" sz="2400" dirty="0">
                <a:solidFill>
                  <a:schemeClr val="tx1"/>
                </a:solidFill>
              </a:rPr>
              <a:t>the proper book and 		 </a:t>
            </a:r>
            <a:r>
              <a:rPr lang="en-US" sz="2400" dirty="0" smtClean="0">
                <a:solidFill>
                  <a:schemeClr val="tx1"/>
                </a:solidFill>
              </a:rPr>
              <a:t>            </a:t>
            </a:r>
            <a:r>
              <a:rPr lang="en-US" sz="2400" b="1" dirty="0" smtClean="0">
                <a:solidFill>
                  <a:schemeClr val="tx1"/>
                </a:solidFill>
              </a:rPr>
              <a:t>assignments</a:t>
            </a:r>
            <a:r>
              <a:rPr lang="en-US" sz="2400" dirty="0" smtClean="0">
                <a:solidFill>
                  <a:schemeClr val="tx1"/>
                </a:solidFill>
              </a:rPr>
              <a:t> every </a:t>
            </a:r>
            <a:r>
              <a:rPr lang="en-US" sz="2400" dirty="0">
                <a:solidFill>
                  <a:schemeClr val="tx1"/>
                </a:solidFill>
              </a:rPr>
              <a:t>night.</a:t>
            </a:r>
          </a:p>
          <a:p>
            <a:pPr algn="ctr">
              <a:lnSpc>
                <a:spcPct val="80000"/>
              </a:lnSpc>
              <a:buFontTx/>
              <a:buNone/>
            </a:pPr>
            <a:r>
              <a:rPr lang="en-US" sz="2400" dirty="0">
                <a:solidFill>
                  <a:schemeClr val="tx1"/>
                </a:solidFill>
              </a:rPr>
              <a:t>			--placing </a:t>
            </a:r>
            <a:r>
              <a:rPr lang="en-US" sz="2400" dirty="0" smtClean="0">
                <a:solidFill>
                  <a:schemeClr val="tx1"/>
                </a:solidFill>
              </a:rPr>
              <a:t>completed </a:t>
            </a:r>
            <a:r>
              <a:rPr lang="en-US" sz="2400" b="1" dirty="0">
                <a:solidFill>
                  <a:schemeClr val="tx1"/>
                </a:solidFill>
              </a:rPr>
              <a:t>assignments</a:t>
            </a:r>
            <a:r>
              <a:rPr lang="en-US" sz="2400" dirty="0">
                <a:solidFill>
                  <a:schemeClr val="tx1"/>
                </a:solidFill>
              </a:rPr>
              <a:t> in the </a:t>
            </a:r>
            <a:r>
              <a:rPr lang="en-US" sz="2400" b="1" dirty="0" smtClean="0">
                <a:solidFill>
                  <a:schemeClr val="tx1"/>
                </a:solidFill>
              </a:rPr>
              <a:t>correct folder</a:t>
            </a:r>
            <a:r>
              <a:rPr lang="en-US" sz="2400" dirty="0" smtClean="0">
                <a:solidFill>
                  <a:schemeClr val="tx1"/>
                </a:solidFill>
              </a:rPr>
              <a:t>/binder</a:t>
            </a:r>
            <a:endParaRPr lang="en-US" sz="2400" dirty="0">
              <a:solidFill>
                <a:schemeClr val="tx1"/>
              </a:solidFill>
            </a:endParaRPr>
          </a:p>
          <a:p>
            <a:pPr algn="ctr">
              <a:lnSpc>
                <a:spcPct val="80000"/>
              </a:lnSpc>
              <a:buFontTx/>
              <a:buNone/>
            </a:pPr>
            <a:r>
              <a:rPr lang="en-US" sz="2400" dirty="0">
                <a:solidFill>
                  <a:schemeClr val="tx1"/>
                </a:solidFill>
              </a:rPr>
              <a:t>			--turning in </a:t>
            </a:r>
            <a:r>
              <a:rPr lang="en-US" sz="2400" b="1" dirty="0">
                <a:solidFill>
                  <a:schemeClr val="tx1"/>
                </a:solidFill>
              </a:rPr>
              <a:t>assignments on time</a:t>
            </a:r>
            <a:r>
              <a:rPr lang="en-US" sz="2400" dirty="0">
                <a:solidFill>
                  <a:schemeClr val="tx1"/>
                </a:solidFill>
              </a:rPr>
              <a:t>.</a:t>
            </a:r>
          </a:p>
          <a:p>
            <a:pPr algn="ctr">
              <a:lnSpc>
                <a:spcPct val="80000"/>
              </a:lnSpc>
              <a:buFontTx/>
              <a:buNone/>
            </a:pPr>
            <a:r>
              <a:rPr lang="en-US" sz="2400" dirty="0">
                <a:solidFill>
                  <a:schemeClr val="tx1"/>
                </a:solidFill>
              </a:rPr>
              <a:t>			--</a:t>
            </a:r>
            <a:r>
              <a:rPr lang="en-US" sz="2400" b="1" dirty="0">
                <a:solidFill>
                  <a:schemeClr val="tx1"/>
                </a:solidFill>
              </a:rPr>
              <a:t>organizing locker</a:t>
            </a:r>
            <a:r>
              <a:rPr lang="en-US" sz="2400" dirty="0">
                <a:solidFill>
                  <a:schemeClr val="tx1"/>
                </a:solidFill>
              </a:rPr>
              <a:t>.</a:t>
            </a:r>
          </a:p>
          <a:p>
            <a:pPr algn="ctr">
              <a:lnSpc>
                <a:spcPct val="80000"/>
              </a:lnSpc>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375" y="4343400"/>
            <a:ext cx="1762125" cy="176212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729803"/>
            <a:ext cx="2400300" cy="3308797"/>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6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6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6626"/>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26627">
                                            <p:txEl>
                                              <p:pRg st="0" end="0"/>
                                            </p:txEl>
                                          </p:spTgt>
                                        </p:tgtEl>
                                        <p:attrNameLst>
                                          <p:attrName>style.visibility</p:attrName>
                                        </p:attrNameLst>
                                      </p:cBhvr>
                                      <p:to>
                                        <p:strVal val="visible"/>
                                      </p:to>
                                    </p:set>
                                    <p:anim calcmode="lin" valueType="num">
                                      <p:cBhvr>
                                        <p:cTn id="1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66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anim calcmode="lin" valueType="num">
                                      <p:cBhvr>
                                        <p:cTn id="23"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66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6627">
                                            <p:txEl>
                                              <p:pRg st="4" end="4"/>
                                            </p:txEl>
                                          </p:spTgt>
                                        </p:tgtEl>
                                        <p:attrNameLst>
                                          <p:attrName>style.visibility</p:attrName>
                                        </p:attrNameLst>
                                      </p:cBhvr>
                                      <p:to>
                                        <p:strVal val="visible"/>
                                      </p:to>
                                    </p:set>
                                    <p:anim calcmode="lin" valueType="num">
                                      <p:cBhvr>
                                        <p:cTn id="29"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662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anim calcmode="lin" valueType="num">
                                      <p:cBhvr>
                                        <p:cTn id="35" dur="500" fill="hold"/>
                                        <p:tgtEl>
                                          <p:spTgt spid="2662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662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6627">
                                            <p:txEl>
                                              <p:pRg st="6" end="6"/>
                                            </p:txEl>
                                          </p:spTgt>
                                        </p:tgtEl>
                                        <p:attrNameLst>
                                          <p:attrName>style.visibility</p:attrName>
                                        </p:attrNameLst>
                                      </p:cBhvr>
                                      <p:to>
                                        <p:strVal val="visible"/>
                                      </p:to>
                                    </p:set>
                                    <p:anim calcmode="lin" valueType="num">
                                      <p:cBhvr>
                                        <p:cTn id="41" dur="500" fill="hold"/>
                                        <p:tgtEl>
                                          <p:spTgt spid="26627">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2662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6627">
                                            <p:txEl>
                                              <p:pRg st="7" end="7"/>
                                            </p:txEl>
                                          </p:spTgt>
                                        </p:tgtEl>
                                        <p:attrNameLst>
                                          <p:attrName>style.visibility</p:attrName>
                                        </p:attrNameLst>
                                      </p:cBhvr>
                                      <p:to>
                                        <p:strVal val="visible"/>
                                      </p:to>
                                    </p:set>
                                    <p:anim calcmode="lin" valueType="num">
                                      <p:cBhvr>
                                        <p:cTn id="47" dur="500" fill="hold"/>
                                        <p:tgtEl>
                                          <p:spTgt spid="26627">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2662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6627">
                                            <p:txEl>
                                              <p:pRg st="8" end="8"/>
                                            </p:txEl>
                                          </p:spTgt>
                                        </p:tgtEl>
                                        <p:attrNameLst>
                                          <p:attrName>style.visibility</p:attrName>
                                        </p:attrNameLst>
                                      </p:cBhvr>
                                      <p:to>
                                        <p:strVal val="visible"/>
                                      </p:to>
                                    </p:set>
                                    <p:anim calcmode="lin" valueType="num">
                                      <p:cBhvr>
                                        <p:cTn id="53" dur="500" fill="hold"/>
                                        <p:tgtEl>
                                          <p:spTgt spid="26627">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26627">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xit" presetSubtype="32" fill="hold" grpId="2" nodeType="clickEffect">
                                  <p:stCondLst>
                                    <p:cond delay="0"/>
                                  </p:stCondLst>
                                  <p:childTnLst>
                                    <p:anim calcmode="lin" valueType="num">
                                      <p:cBhvr>
                                        <p:cTn id="58" dur="500" fill="hold"/>
                                        <p:tgtEl>
                                          <p:spTgt spid="26626"/>
                                        </p:tgtEl>
                                        <p:attrNameLst>
                                          <p:attrName>ppt_w</p:attrName>
                                        </p:attrNameLst>
                                      </p:cBhvr>
                                      <p:tavLst>
                                        <p:tav tm="0">
                                          <p:val>
                                            <p:strVal val="ppt_w"/>
                                          </p:val>
                                        </p:tav>
                                        <p:tav tm="100000">
                                          <p:val>
                                            <p:fltVal val="0"/>
                                          </p:val>
                                        </p:tav>
                                      </p:tavLst>
                                    </p:anim>
                                    <p:anim calcmode="lin" valueType="num">
                                      <p:cBhvr>
                                        <p:cTn id="59" dur="500" fill="hold"/>
                                        <p:tgtEl>
                                          <p:spTgt spid="26626"/>
                                        </p:tgtEl>
                                        <p:attrNameLst>
                                          <p:attrName>ppt_h</p:attrName>
                                        </p:attrNameLst>
                                      </p:cBhvr>
                                      <p:tavLst>
                                        <p:tav tm="0">
                                          <p:val>
                                            <p:strVal val="ppt_h"/>
                                          </p:val>
                                        </p:tav>
                                        <p:tav tm="100000">
                                          <p:val>
                                            <p:fltVal val="0"/>
                                          </p:val>
                                        </p:tav>
                                      </p:tavLst>
                                    </p:anim>
                                    <p:set>
                                      <p:cBhvr>
                                        <p:cTn id="60" dur="1" fill="hold">
                                          <p:stCondLst>
                                            <p:cond delay="499"/>
                                          </p:stCondLst>
                                        </p:cTn>
                                        <p:tgtEl>
                                          <p:spTgt spid="26626"/>
                                        </p:tgtEl>
                                        <p:attrNameLst>
                                          <p:attrName>style.visibility</p:attrName>
                                        </p:attrNameLst>
                                      </p:cBhvr>
                                      <p:to>
                                        <p:strVal val="hidden"/>
                                      </p:to>
                                    </p:set>
                                  </p:childTnLst>
                                </p:cTn>
                              </p:par>
                              <p:par>
                                <p:cTn id="61" presetID="23" presetClass="exit" presetSubtype="32" fill="hold" grpId="1" nodeType="withEffect">
                                  <p:stCondLst>
                                    <p:cond delay="0"/>
                                  </p:stCondLst>
                                  <p:childTnLst>
                                    <p:anim calcmode="lin" valueType="num">
                                      <p:cBhvr>
                                        <p:cTn id="62" dur="500" fill="hold"/>
                                        <p:tgtEl>
                                          <p:spTgt spid="26627">
                                            <p:txEl>
                                              <p:pRg st="0" end="0"/>
                                            </p:txEl>
                                          </p:spTgt>
                                        </p:tgtEl>
                                        <p:attrNameLst>
                                          <p:attrName>ppt_w</p:attrName>
                                        </p:attrNameLst>
                                      </p:cBhvr>
                                      <p:tavLst>
                                        <p:tav tm="0">
                                          <p:val>
                                            <p:strVal val="ppt_w"/>
                                          </p:val>
                                        </p:tav>
                                        <p:tav tm="100000">
                                          <p:val>
                                            <p:fltVal val="0"/>
                                          </p:val>
                                        </p:tav>
                                      </p:tavLst>
                                    </p:anim>
                                    <p:anim calcmode="lin" valueType="num">
                                      <p:cBhvr>
                                        <p:cTn id="63" dur="500" fill="hold"/>
                                        <p:tgtEl>
                                          <p:spTgt spid="26627">
                                            <p:txEl>
                                              <p:pRg st="0" end="0"/>
                                            </p:txEl>
                                          </p:spTgt>
                                        </p:tgtEl>
                                        <p:attrNameLst>
                                          <p:attrName>ppt_h</p:attrName>
                                        </p:attrNameLst>
                                      </p:cBhvr>
                                      <p:tavLst>
                                        <p:tav tm="0">
                                          <p:val>
                                            <p:strVal val="ppt_h"/>
                                          </p:val>
                                        </p:tav>
                                        <p:tav tm="100000">
                                          <p:val>
                                            <p:fltVal val="0"/>
                                          </p:val>
                                        </p:tav>
                                      </p:tavLst>
                                    </p:anim>
                                    <p:set>
                                      <p:cBhvr>
                                        <p:cTn id="64" dur="1" fill="hold">
                                          <p:stCondLst>
                                            <p:cond delay="499"/>
                                          </p:stCondLst>
                                        </p:cTn>
                                        <p:tgtEl>
                                          <p:spTgt spid="26627">
                                            <p:txEl>
                                              <p:pRg st="0" end="0"/>
                                            </p:txEl>
                                          </p:spTgt>
                                        </p:tgtEl>
                                        <p:attrNameLst>
                                          <p:attrName>style.visibility</p:attrName>
                                        </p:attrNameLst>
                                      </p:cBhvr>
                                      <p:to>
                                        <p:strVal val="hidden"/>
                                      </p:to>
                                    </p:set>
                                  </p:childTnLst>
                                </p:cTn>
                              </p:par>
                              <p:par>
                                <p:cTn id="65" presetID="23" presetClass="exit" presetSubtype="32" fill="hold" grpId="1" nodeType="withEffect">
                                  <p:stCondLst>
                                    <p:cond delay="0"/>
                                  </p:stCondLst>
                                  <p:childTnLst>
                                    <p:anim calcmode="lin" valueType="num">
                                      <p:cBhvr>
                                        <p:cTn id="66" dur="500" fill="hold"/>
                                        <p:tgtEl>
                                          <p:spTgt spid="26627">
                                            <p:txEl>
                                              <p:pRg st="2" end="2"/>
                                            </p:txEl>
                                          </p:spTgt>
                                        </p:tgtEl>
                                        <p:attrNameLst>
                                          <p:attrName>ppt_w</p:attrName>
                                        </p:attrNameLst>
                                      </p:cBhvr>
                                      <p:tavLst>
                                        <p:tav tm="0">
                                          <p:val>
                                            <p:strVal val="ppt_w"/>
                                          </p:val>
                                        </p:tav>
                                        <p:tav tm="100000">
                                          <p:val>
                                            <p:fltVal val="0"/>
                                          </p:val>
                                        </p:tav>
                                      </p:tavLst>
                                    </p:anim>
                                    <p:anim calcmode="lin" valueType="num">
                                      <p:cBhvr>
                                        <p:cTn id="67" dur="500" fill="hold"/>
                                        <p:tgtEl>
                                          <p:spTgt spid="26627">
                                            <p:txEl>
                                              <p:pRg st="2" end="2"/>
                                            </p:txEl>
                                          </p:spTgt>
                                        </p:tgtEl>
                                        <p:attrNameLst>
                                          <p:attrName>ppt_h</p:attrName>
                                        </p:attrNameLst>
                                      </p:cBhvr>
                                      <p:tavLst>
                                        <p:tav tm="0">
                                          <p:val>
                                            <p:strVal val="ppt_h"/>
                                          </p:val>
                                        </p:tav>
                                        <p:tav tm="100000">
                                          <p:val>
                                            <p:fltVal val="0"/>
                                          </p:val>
                                        </p:tav>
                                      </p:tavLst>
                                    </p:anim>
                                    <p:set>
                                      <p:cBhvr>
                                        <p:cTn id="68" dur="1" fill="hold">
                                          <p:stCondLst>
                                            <p:cond delay="499"/>
                                          </p:stCondLst>
                                        </p:cTn>
                                        <p:tgtEl>
                                          <p:spTgt spid="26627">
                                            <p:txEl>
                                              <p:pRg st="2" end="2"/>
                                            </p:txEl>
                                          </p:spTgt>
                                        </p:tgtEl>
                                        <p:attrNameLst>
                                          <p:attrName>style.visibility</p:attrName>
                                        </p:attrNameLst>
                                      </p:cBhvr>
                                      <p:to>
                                        <p:strVal val="hidden"/>
                                      </p:to>
                                    </p:set>
                                  </p:childTnLst>
                                </p:cTn>
                              </p:par>
                              <p:par>
                                <p:cTn id="69" presetID="23" presetClass="exit" presetSubtype="32" fill="hold" grpId="1" nodeType="withEffect">
                                  <p:stCondLst>
                                    <p:cond delay="0"/>
                                  </p:stCondLst>
                                  <p:childTnLst>
                                    <p:anim calcmode="lin" valueType="num">
                                      <p:cBhvr>
                                        <p:cTn id="70" dur="500" fill="hold"/>
                                        <p:tgtEl>
                                          <p:spTgt spid="26627">
                                            <p:txEl>
                                              <p:pRg st="4" end="4"/>
                                            </p:txEl>
                                          </p:spTgt>
                                        </p:tgtEl>
                                        <p:attrNameLst>
                                          <p:attrName>ppt_w</p:attrName>
                                        </p:attrNameLst>
                                      </p:cBhvr>
                                      <p:tavLst>
                                        <p:tav tm="0">
                                          <p:val>
                                            <p:strVal val="ppt_w"/>
                                          </p:val>
                                        </p:tav>
                                        <p:tav tm="100000">
                                          <p:val>
                                            <p:fltVal val="0"/>
                                          </p:val>
                                        </p:tav>
                                      </p:tavLst>
                                    </p:anim>
                                    <p:anim calcmode="lin" valueType="num">
                                      <p:cBhvr>
                                        <p:cTn id="71" dur="500" fill="hold"/>
                                        <p:tgtEl>
                                          <p:spTgt spid="26627">
                                            <p:txEl>
                                              <p:pRg st="4" end="4"/>
                                            </p:txEl>
                                          </p:spTgt>
                                        </p:tgtEl>
                                        <p:attrNameLst>
                                          <p:attrName>ppt_h</p:attrName>
                                        </p:attrNameLst>
                                      </p:cBhvr>
                                      <p:tavLst>
                                        <p:tav tm="0">
                                          <p:val>
                                            <p:strVal val="ppt_h"/>
                                          </p:val>
                                        </p:tav>
                                        <p:tav tm="100000">
                                          <p:val>
                                            <p:fltVal val="0"/>
                                          </p:val>
                                        </p:tav>
                                      </p:tavLst>
                                    </p:anim>
                                    <p:set>
                                      <p:cBhvr>
                                        <p:cTn id="72" dur="1" fill="hold">
                                          <p:stCondLst>
                                            <p:cond delay="499"/>
                                          </p:stCondLst>
                                        </p:cTn>
                                        <p:tgtEl>
                                          <p:spTgt spid="26627">
                                            <p:txEl>
                                              <p:pRg st="4" end="4"/>
                                            </p:txEl>
                                          </p:spTgt>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fill="hold"/>
                                        <p:tgtEl>
                                          <p:spTgt spid="26627">
                                            <p:txEl>
                                              <p:pRg st="5" end="5"/>
                                            </p:txEl>
                                          </p:spTgt>
                                        </p:tgtEl>
                                        <p:attrNameLst>
                                          <p:attrName>ppt_w</p:attrName>
                                        </p:attrNameLst>
                                      </p:cBhvr>
                                      <p:tavLst>
                                        <p:tav tm="0">
                                          <p:val>
                                            <p:strVal val="ppt_w"/>
                                          </p:val>
                                        </p:tav>
                                        <p:tav tm="100000">
                                          <p:val>
                                            <p:fltVal val="0"/>
                                          </p:val>
                                        </p:tav>
                                      </p:tavLst>
                                    </p:anim>
                                    <p:anim calcmode="lin" valueType="num">
                                      <p:cBhvr>
                                        <p:cTn id="75" dur="500" fill="hold"/>
                                        <p:tgtEl>
                                          <p:spTgt spid="26627">
                                            <p:txEl>
                                              <p:pRg st="5" end="5"/>
                                            </p:txEl>
                                          </p:spTgt>
                                        </p:tgtEl>
                                        <p:attrNameLst>
                                          <p:attrName>ppt_h</p:attrName>
                                        </p:attrNameLst>
                                      </p:cBhvr>
                                      <p:tavLst>
                                        <p:tav tm="0">
                                          <p:val>
                                            <p:strVal val="ppt_h"/>
                                          </p:val>
                                        </p:tav>
                                        <p:tav tm="100000">
                                          <p:val>
                                            <p:fltVal val="0"/>
                                          </p:val>
                                        </p:tav>
                                      </p:tavLst>
                                    </p:anim>
                                    <p:set>
                                      <p:cBhvr>
                                        <p:cTn id="76" dur="1" fill="hold">
                                          <p:stCondLst>
                                            <p:cond delay="499"/>
                                          </p:stCondLst>
                                        </p:cTn>
                                        <p:tgtEl>
                                          <p:spTgt spid="26627">
                                            <p:txEl>
                                              <p:pRg st="5" end="5"/>
                                            </p:txEl>
                                          </p:spTgt>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fill="hold"/>
                                        <p:tgtEl>
                                          <p:spTgt spid="26627">
                                            <p:txEl>
                                              <p:pRg st="6" end="6"/>
                                            </p:txEl>
                                          </p:spTgt>
                                        </p:tgtEl>
                                        <p:attrNameLst>
                                          <p:attrName>ppt_w</p:attrName>
                                        </p:attrNameLst>
                                      </p:cBhvr>
                                      <p:tavLst>
                                        <p:tav tm="0">
                                          <p:val>
                                            <p:strVal val="ppt_w"/>
                                          </p:val>
                                        </p:tav>
                                        <p:tav tm="100000">
                                          <p:val>
                                            <p:fltVal val="0"/>
                                          </p:val>
                                        </p:tav>
                                      </p:tavLst>
                                    </p:anim>
                                    <p:anim calcmode="lin" valueType="num">
                                      <p:cBhvr>
                                        <p:cTn id="79" dur="500" fill="hold"/>
                                        <p:tgtEl>
                                          <p:spTgt spid="26627">
                                            <p:txEl>
                                              <p:pRg st="6" end="6"/>
                                            </p:txEl>
                                          </p:spTgt>
                                        </p:tgtEl>
                                        <p:attrNameLst>
                                          <p:attrName>ppt_h</p:attrName>
                                        </p:attrNameLst>
                                      </p:cBhvr>
                                      <p:tavLst>
                                        <p:tav tm="0">
                                          <p:val>
                                            <p:strVal val="ppt_h"/>
                                          </p:val>
                                        </p:tav>
                                        <p:tav tm="100000">
                                          <p:val>
                                            <p:fltVal val="0"/>
                                          </p:val>
                                        </p:tav>
                                      </p:tavLst>
                                    </p:anim>
                                    <p:set>
                                      <p:cBhvr>
                                        <p:cTn id="80" dur="1" fill="hold">
                                          <p:stCondLst>
                                            <p:cond delay="499"/>
                                          </p:stCondLst>
                                        </p:cTn>
                                        <p:tgtEl>
                                          <p:spTgt spid="26627">
                                            <p:txEl>
                                              <p:pRg st="6" end="6"/>
                                            </p:txEl>
                                          </p:spTgt>
                                        </p:tgtEl>
                                        <p:attrNameLst>
                                          <p:attrName>style.visibility</p:attrName>
                                        </p:attrNameLst>
                                      </p:cBhvr>
                                      <p:to>
                                        <p:strVal val="hidden"/>
                                      </p:to>
                                    </p:set>
                                  </p:childTnLst>
                                </p:cTn>
                              </p:par>
                              <p:par>
                                <p:cTn id="81" presetID="23" presetClass="exit" presetSubtype="32" fill="hold" grpId="1" nodeType="withEffect">
                                  <p:stCondLst>
                                    <p:cond delay="0"/>
                                  </p:stCondLst>
                                  <p:childTnLst>
                                    <p:anim calcmode="lin" valueType="num">
                                      <p:cBhvr>
                                        <p:cTn id="82" dur="500" fill="hold"/>
                                        <p:tgtEl>
                                          <p:spTgt spid="26627">
                                            <p:txEl>
                                              <p:pRg st="7" end="7"/>
                                            </p:txEl>
                                          </p:spTgt>
                                        </p:tgtEl>
                                        <p:attrNameLst>
                                          <p:attrName>ppt_w</p:attrName>
                                        </p:attrNameLst>
                                      </p:cBhvr>
                                      <p:tavLst>
                                        <p:tav tm="0">
                                          <p:val>
                                            <p:strVal val="ppt_w"/>
                                          </p:val>
                                        </p:tav>
                                        <p:tav tm="100000">
                                          <p:val>
                                            <p:fltVal val="0"/>
                                          </p:val>
                                        </p:tav>
                                      </p:tavLst>
                                    </p:anim>
                                    <p:anim calcmode="lin" valueType="num">
                                      <p:cBhvr>
                                        <p:cTn id="83" dur="500" fill="hold"/>
                                        <p:tgtEl>
                                          <p:spTgt spid="26627">
                                            <p:txEl>
                                              <p:pRg st="7" end="7"/>
                                            </p:txEl>
                                          </p:spTgt>
                                        </p:tgtEl>
                                        <p:attrNameLst>
                                          <p:attrName>ppt_h</p:attrName>
                                        </p:attrNameLst>
                                      </p:cBhvr>
                                      <p:tavLst>
                                        <p:tav tm="0">
                                          <p:val>
                                            <p:strVal val="ppt_h"/>
                                          </p:val>
                                        </p:tav>
                                        <p:tav tm="100000">
                                          <p:val>
                                            <p:fltVal val="0"/>
                                          </p:val>
                                        </p:tav>
                                      </p:tavLst>
                                    </p:anim>
                                    <p:set>
                                      <p:cBhvr>
                                        <p:cTn id="84" dur="1" fill="hold">
                                          <p:stCondLst>
                                            <p:cond delay="499"/>
                                          </p:stCondLst>
                                        </p:cTn>
                                        <p:tgtEl>
                                          <p:spTgt spid="26627">
                                            <p:txEl>
                                              <p:pRg st="7" end="7"/>
                                            </p:txEl>
                                          </p:spTgt>
                                        </p:tgtEl>
                                        <p:attrNameLst>
                                          <p:attrName>style.visibility</p:attrName>
                                        </p:attrNameLst>
                                      </p:cBhvr>
                                      <p:to>
                                        <p:strVal val="hidden"/>
                                      </p:to>
                                    </p:set>
                                  </p:childTnLst>
                                </p:cTn>
                              </p:par>
                              <p:par>
                                <p:cTn id="85" presetID="23" presetClass="exit" presetSubtype="32" fill="hold" grpId="1" nodeType="withEffect">
                                  <p:stCondLst>
                                    <p:cond delay="0"/>
                                  </p:stCondLst>
                                  <p:childTnLst>
                                    <p:anim calcmode="lin" valueType="num">
                                      <p:cBhvr>
                                        <p:cTn id="86" dur="500" fill="hold"/>
                                        <p:tgtEl>
                                          <p:spTgt spid="26627">
                                            <p:txEl>
                                              <p:pRg st="8" end="8"/>
                                            </p:txEl>
                                          </p:spTgt>
                                        </p:tgtEl>
                                        <p:attrNameLst>
                                          <p:attrName>ppt_w</p:attrName>
                                        </p:attrNameLst>
                                      </p:cBhvr>
                                      <p:tavLst>
                                        <p:tav tm="0">
                                          <p:val>
                                            <p:strVal val="ppt_w"/>
                                          </p:val>
                                        </p:tav>
                                        <p:tav tm="100000">
                                          <p:val>
                                            <p:fltVal val="0"/>
                                          </p:val>
                                        </p:tav>
                                      </p:tavLst>
                                    </p:anim>
                                    <p:anim calcmode="lin" valueType="num">
                                      <p:cBhvr>
                                        <p:cTn id="87" dur="500" fill="hold"/>
                                        <p:tgtEl>
                                          <p:spTgt spid="26627">
                                            <p:txEl>
                                              <p:pRg st="8" end="8"/>
                                            </p:txEl>
                                          </p:spTgt>
                                        </p:tgtEl>
                                        <p:attrNameLst>
                                          <p:attrName>ppt_h</p:attrName>
                                        </p:attrNameLst>
                                      </p:cBhvr>
                                      <p:tavLst>
                                        <p:tav tm="0">
                                          <p:val>
                                            <p:strVal val="ppt_h"/>
                                          </p:val>
                                        </p:tav>
                                        <p:tav tm="100000">
                                          <p:val>
                                            <p:fltVal val="0"/>
                                          </p:val>
                                        </p:tav>
                                      </p:tavLst>
                                    </p:anim>
                                    <p:set>
                                      <p:cBhvr>
                                        <p:cTn id="88" dur="1" fill="hold">
                                          <p:stCondLst>
                                            <p:cond delay="499"/>
                                          </p:stCondLst>
                                        </p:cTn>
                                        <p:tgtEl>
                                          <p:spTgt spid="26627">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6" grpId="1"/>
      <p:bldP spid="26626" grpId="2"/>
      <p:bldP spid="26627" grpId="0" build="p"/>
      <p:bldP spid="26627"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060"/>
            </a:gs>
            <a:gs pos="100000">
              <a:schemeClr val="bg1"/>
            </a:gs>
          </a:gsLst>
          <a:lin ang="5400000" scaled="1"/>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ctr"/>
            <a:r>
              <a:rPr lang="en-US" sz="4000" b="1" u="sng" dirty="0">
                <a:effectLst>
                  <a:outerShdw blurRad="38100" dist="38100" dir="2700000" algn="tl">
                    <a:srgbClr val="000000">
                      <a:alpha val="43137"/>
                    </a:srgbClr>
                  </a:outerShdw>
                </a:effectLst>
              </a:rPr>
              <a:t>The Million Dollar Question is….</a:t>
            </a:r>
            <a:br>
              <a:rPr lang="en-US" sz="4000" b="1" u="sng" dirty="0">
                <a:effectLst>
                  <a:outerShdw blurRad="38100" dist="38100" dir="2700000" algn="tl">
                    <a:srgbClr val="000000">
                      <a:alpha val="43137"/>
                    </a:srgbClr>
                  </a:outerShdw>
                </a:effectLst>
              </a:rPr>
            </a:br>
            <a:endParaRPr lang="en-US" sz="4000" b="1" u="sng" dirty="0">
              <a:effectLst>
                <a:outerShdw blurRad="38100" dist="38100" dir="2700000" algn="tl">
                  <a:srgbClr val="000000">
                    <a:alpha val="43137"/>
                  </a:srgbClr>
                </a:outerShdw>
              </a:effectLst>
            </a:endParaRPr>
          </a:p>
        </p:txBody>
      </p:sp>
      <p:sp>
        <p:nvSpPr>
          <p:cNvPr id="35843" name="Rectangle 3"/>
          <p:cNvSpPr>
            <a:spLocks noGrp="1" noChangeArrowheads="1"/>
          </p:cNvSpPr>
          <p:nvPr>
            <p:ph idx="1"/>
          </p:nvPr>
        </p:nvSpPr>
        <p:spPr>
          <a:xfrm>
            <a:off x="276746" y="1828800"/>
            <a:ext cx="5578967" cy="4572000"/>
          </a:xfrm>
          <a:ln w="76200">
            <a:solidFill>
              <a:schemeClr val="tx1"/>
            </a:solidFill>
            <a:prstDash val="sysDot"/>
          </a:ln>
        </p:spPr>
        <p:txBody>
          <a:bodyPr>
            <a:normAutofit/>
          </a:bodyPr>
          <a:lstStyle/>
          <a:p>
            <a:pPr>
              <a:buFontTx/>
              <a:buNone/>
            </a:pPr>
            <a:r>
              <a:rPr lang="en-US" b="1" dirty="0">
                <a:solidFill>
                  <a:schemeClr val="tx1"/>
                </a:solidFill>
                <a:effectLst>
                  <a:outerShdw blurRad="38100" dist="38100" dir="2700000" algn="tl">
                    <a:srgbClr val="000000">
                      <a:alpha val="43137"/>
                    </a:srgbClr>
                  </a:outerShdw>
                </a:effectLst>
              </a:rPr>
              <a:t>How do I </a:t>
            </a:r>
            <a:r>
              <a:rPr lang="en-US" b="1" dirty="0" smtClean="0">
                <a:solidFill>
                  <a:schemeClr val="tx1"/>
                </a:solidFill>
                <a:effectLst>
                  <a:outerShdw blurRad="38100" dist="38100" dir="2700000" algn="tl">
                    <a:srgbClr val="000000">
                      <a:alpha val="43137"/>
                    </a:srgbClr>
                  </a:outerShdw>
                </a:effectLst>
              </a:rPr>
              <a:t>know if </a:t>
            </a:r>
            <a:r>
              <a:rPr lang="en-US" b="1" dirty="0">
                <a:solidFill>
                  <a:schemeClr val="tx1"/>
                </a:solidFill>
                <a:effectLst>
                  <a:outerShdw blurRad="38100" dist="38100" dir="2700000" algn="tl">
                    <a:srgbClr val="000000">
                      <a:alpha val="43137"/>
                    </a:srgbClr>
                  </a:outerShdw>
                </a:effectLst>
              </a:rPr>
              <a:t>my child is on task</a:t>
            </a:r>
            <a:r>
              <a:rPr lang="en-US" b="1" dirty="0" smtClean="0">
                <a:solidFill>
                  <a:schemeClr val="tx1"/>
                </a:solidFill>
                <a:effectLst>
                  <a:outerShdw blurRad="38100" dist="38100" dir="2700000" algn="tl">
                    <a:srgbClr val="000000">
                      <a:alpha val="43137"/>
                    </a:srgbClr>
                  </a:outerShdw>
                </a:effectLst>
              </a:rPr>
              <a:t>?</a:t>
            </a:r>
          </a:p>
          <a:p>
            <a:pPr>
              <a:buFontTx/>
              <a:buNone/>
            </a:pPr>
            <a:endParaRPr lang="en-US" b="1" dirty="0">
              <a:solidFill>
                <a:schemeClr val="tx1"/>
              </a:solidFill>
              <a:effectLst>
                <a:outerShdw blurRad="38100" dist="38100" dir="2700000" algn="tl">
                  <a:srgbClr val="000000">
                    <a:alpha val="43137"/>
                  </a:srgbClr>
                </a:outerShdw>
              </a:effectLst>
            </a:endParaRPr>
          </a:p>
          <a:p>
            <a:pPr>
              <a:buFontTx/>
              <a:buNone/>
            </a:pPr>
            <a:r>
              <a:rPr lang="en-US" b="1" dirty="0" smtClean="0">
                <a:solidFill>
                  <a:schemeClr val="tx1"/>
                </a:solidFill>
                <a:effectLst>
                  <a:outerShdw blurRad="38100" dist="38100" dir="2700000" algn="tl">
                    <a:srgbClr val="000000">
                      <a:alpha val="43137"/>
                    </a:srgbClr>
                  </a:outerShdw>
                </a:effectLst>
              </a:rPr>
              <a:t>2 </a:t>
            </a:r>
            <a:r>
              <a:rPr lang="en-US" b="1" dirty="0">
                <a:solidFill>
                  <a:schemeClr val="tx1"/>
                </a:solidFill>
                <a:effectLst>
                  <a:outerShdw blurRad="38100" dist="38100" dir="2700000" algn="tl">
                    <a:srgbClr val="000000">
                      <a:alpha val="43137"/>
                    </a:srgbClr>
                  </a:outerShdw>
                </a:effectLst>
              </a:rPr>
              <a:t>ways</a:t>
            </a:r>
            <a:r>
              <a:rPr lang="en-US" b="1" dirty="0" smtClean="0">
                <a:solidFill>
                  <a:schemeClr val="tx1"/>
                </a:solidFill>
                <a:effectLst>
                  <a:outerShdw blurRad="38100" dist="38100" dir="2700000" algn="tl">
                    <a:srgbClr val="000000">
                      <a:alpha val="43137"/>
                    </a:srgbClr>
                  </a:outerShdw>
                </a:effectLst>
              </a:rPr>
              <a:t>:</a:t>
            </a:r>
            <a:endParaRPr lang="en-US" b="1" dirty="0">
              <a:solidFill>
                <a:schemeClr val="tx1"/>
              </a:solidFill>
              <a:effectLst>
                <a:outerShdw blurRad="38100" dist="38100" dir="2700000" algn="tl">
                  <a:srgbClr val="000000">
                    <a:alpha val="43137"/>
                  </a:srgbClr>
                </a:outerShdw>
              </a:effectLst>
            </a:endParaRPr>
          </a:p>
          <a:p>
            <a:r>
              <a:rPr lang="en-US" b="1" dirty="0">
                <a:solidFill>
                  <a:schemeClr val="tx1"/>
                </a:solidFill>
                <a:effectLst>
                  <a:outerShdw blurRad="38100" dist="38100" dir="2700000" algn="tl">
                    <a:srgbClr val="000000">
                      <a:alpha val="43137"/>
                    </a:srgbClr>
                  </a:outerShdw>
                </a:effectLst>
              </a:rPr>
              <a:t>Homework website: </a:t>
            </a:r>
            <a:r>
              <a:rPr lang="en-US" b="1" dirty="0" smtClean="0">
                <a:solidFill>
                  <a:schemeClr val="tx1"/>
                </a:solidFill>
                <a:effectLst>
                  <a:outerShdw blurRad="38100" dist="38100" dir="2700000" algn="tl">
                    <a:srgbClr val="000000">
                      <a:alpha val="43137"/>
                    </a:srgbClr>
                  </a:outerShdw>
                </a:effectLst>
              </a:rPr>
              <a:t>Team Marlins- Google Site</a:t>
            </a:r>
          </a:p>
          <a:p>
            <a:endParaRPr lang="en-US" b="1" dirty="0">
              <a:solidFill>
                <a:schemeClr val="tx1"/>
              </a:solidFill>
              <a:effectLst>
                <a:outerShdw blurRad="38100" dist="38100" dir="2700000" algn="tl">
                  <a:srgbClr val="000000">
                    <a:alpha val="43137"/>
                  </a:srgbClr>
                </a:outerShdw>
              </a:effectLst>
            </a:endParaRPr>
          </a:p>
          <a:p>
            <a:r>
              <a:rPr lang="en-US" b="1" dirty="0">
                <a:solidFill>
                  <a:schemeClr val="tx1"/>
                </a:solidFill>
                <a:effectLst>
                  <a:outerShdw blurRad="38100" dist="38100" dir="2700000" algn="tl">
                    <a:srgbClr val="000000">
                      <a:alpha val="43137"/>
                    </a:srgbClr>
                  </a:outerShdw>
                </a:effectLst>
                <a:hlinkClick r:id="rId3"/>
              </a:rPr>
              <a:t>https://sites.google.com/a/ccs.k12.in.us/ms-gray-s-class</a:t>
            </a:r>
            <a:r>
              <a:rPr lang="en-US" b="1" dirty="0" smtClean="0">
                <a:solidFill>
                  <a:schemeClr val="tx1"/>
                </a:solidFill>
                <a:effectLst>
                  <a:outerShdw blurRad="38100" dist="38100" dir="2700000" algn="tl">
                    <a:srgbClr val="000000">
                      <a:alpha val="43137"/>
                    </a:srgbClr>
                  </a:outerShdw>
                </a:effectLst>
                <a:hlinkClick r:id="rId3"/>
              </a:rPr>
              <a:t>/</a:t>
            </a:r>
            <a:endParaRPr lang="en-US" b="1" dirty="0" smtClean="0">
              <a:solidFill>
                <a:schemeClr val="tx1"/>
              </a:solidFill>
              <a:effectLst>
                <a:outerShdw blurRad="38100" dist="38100" dir="2700000" algn="tl">
                  <a:srgbClr val="000000">
                    <a:alpha val="43137"/>
                  </a:srgbClr>
                </a:outerShdw>
              </a:effectLst>
            </a:endParaRPr>
          </a:p>
          <a:p>
            <a:endParaRPr lang="en-US" b="1" dirty="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Remind text messages will be sent from time to time for regarding homework and misc. reminders</a:t>
            </a:r>
          </a:p>
          <a:p>
            <a:endParaRPr lang="en-US" b="1" dirty="0">
              <a:solidFill>
                <a:schemeClr val="tx1"/>
              </a:solidFill>
              <a:effectLst>
                <a:outerShdw blurRad="38100" dist="38100" dir="2700000" algn="tl">
                  <a:srgbClr val="000000">
                    <a:alpha val="43137"/>
                  </a:srgbClr>
                </a:outerShdw>
              </a:effectLst>
            </a:endParaRPr>
          </a:p>
          <a:p>
            <a:endParaRPr lang="en-US" b="1" dirty="0">
              <a:solidFill>
                <a:schemeClr val="tx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149" y="1493045"/>
            <a:ext cx="2694909" cy="4038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78594" y="23446"/>
            <a:ext cx="8229600" cy="890954"/>
          </a:xfrm>
        </p:spPr>
        <p:txBody>
          <a:bodyPr/>
          <a:lstStyle/>
          <a:p>
            <a:pPr algn="ctr"/>
            <a:r>
              <a:rPr lang="en-US" sz="4000" b="1" u="sng" dirty="0" smtClean="0">
                <a:effectLst>
                  <a:outerShdw blurRad="38100" dist="38100" dir="2700000" algn="tl">
                    <a:srgbClr val="000000">
                      <a:alpha val="43137"/>
                    </a:srgbClr>
                  </a:outerShdw>
                </a:effectLst>
              </a:rPr>
              <a:t>AFTER SCHOOL STUDY HALL</a:t>
            </a:r>
            <a:endParaRPr lang="en-US" sz="4000" b="1" u="sng" dirty="0">
              <a:effectLst>
                <a:outerShdw blurRad="38100" dist="38100" dir="2700000" algn="tl">
                  <a:srgbClr val="000000">
                    <a:alpha val="43137"/>
                  </a:srgbClr>
                </a:outerShdw>
              </a:effectLst>
            </a:endParaRPr>
          </a:p>
        </p:txBody>
      </p:sp>
      <p:sp>
        <p:nvSpPr>
          <p:cNvPr id="26627" name="Rectangle 3"/>
          <p:cNvSpPr>
            <a:spLocks noGrp="1" noChangeArrowheads="1"/>
          </p:cNvSpPr>
          <p:nvPr>
            <p:ph idx="1"/>
          </p:nvPr>
        </p:nvSpPr>
        <p:spPr>
          <a:xfrm>
            <a:off x="19318" y="765756"/>
            <a:ext cx="8229600" cy="5583445"/>
          </a:xfrm>
        </p:spPr>
        <p:txBody>
          <a:bodyPr>
            <a:normAutofit lnSpcReduction="10000"/>
          </a:bodyPr>
          <a:lstStyle/>
          <a:p>
            <a:pPr marL="0" indent="0">
              <a:buNone/>
            </a:pPr>
            <a:r>
              <a:rPr lang="en-US" sz="2400" b="1" dirty="0" smtClean="0">
                <a:solidFill>
                  <a:srgbClr val="FFFF00"/>
                </a:solidFill>
                <a:effectLst>
                  <a:outerShdw blurRad="38100" dist="38100" dir="2700000" algn="tl">
                    <a:srgbClr val="000000">
                      <a:alpha val="43137"/>
                    </a:srgbClr>
                  </a:outerShdw>
                </a:effectLst>
              </a:rPr>
              <a:t>FREE After School Study Hall in Media Center:</a:t>
            </a:r>
            <a:endParaRPr lang="en-US" sz="2400" b="1" dirty="0">
              <a:solidFill>
                <a:srgbClr val="FFFF00"/>
              </a:solidFill>
              <a:effectLst>
                <a:outerShdw blurRad="38100" dist="38100" dir="2700000" algn="tl">
                  <a:srgbClr val="000000">
                    <a:alpha val="43137"/>
                  </a:srgbClr>
                </a:outerShdw>
              </a:effectLst>
            </a:endParaRPr>
          </a:p>
          <a:p>
            <a:pPr lvl="0"/>
            <a:r>
              <a:rPr lang="en-US" sz="2000" b="1" dirty="0">
                <a:solidFill>
                  <a:schemeClr val="tx1"/>
                </a:solidFill>
                <a:effectLst>
                  <a:outerShdw blurRad="38100" dist="38100" dir="2700000" algn="tl">
                    <a:srgbClr val="000000">
                      <a:alpha val="43137"/>
                    </a:srgbClr>
                  </a:outerShdw>
                </a:effectLst>
              </a:rPr>
              <a:t>After School Study Hall runs Monday through Thursdays except when there is a school holiday the next day.</a:t>
            </a:r>
          </a:p>
          <a:p>
            <a:pPr lvl="0"/>
            <a:r>
              <a:rPr lang="en-US" sz="2000" b="1" dirty="0">
                <a:solidFill>
                  <a:schemeClr val="tx1"/>
                </a:solidFill>
                <a:effectLst>
                  <a:outerShdw blurRad="38100" dist="38100" dir="2700000" algn="tl">
                    <a:srgbClr val="000000">
                      <a:alpha val="43137"/>
                    </a:srgbClr>
                  </a:outerShdw>
                </a:effectLst>
              </a:rPr>
              <a:t>Students report to the media center and are divided into 2 groups.   Desk workers go to a classroom and computer workers go to a lab.</a:t>
            </a:r>
          </a:p>
          <a:p>
            <a:pPr lvl="0"/>
            <a:r>
              <a:rPr lang="en-US" sz="2000" b="1" dirty="0">
                <a:solidFill>
                  <a:schemeClr val="tx1"/>
                </a:solidFill>
                <a:effectLst>
                  <a:outerShdw blurRad="38100" dist="38100" dir="2700000" algn="tl">
                    <a:srgbClr val="000000">
                      <a:alpha val="43137"/>
                    </a:srgbClr>
                  </a:outerShdw>
                </a:effectLst>
              </a:rPr>
              <a:t>Three staff members monitor.  They assist and will help as needed.  It is not tutoring.</a:t>
            </a:r>
          </a:p>
          <a:p>
            <a:pPr lvl="0"/>
            <a:r>
              <a:rPr lang="en-US" sz="2000" b="1" dirty="0">
                <a:solidFill>
                  <a:schemeClr val="tx1"/>
                </a:solidFill>
                <a:effectLst>
                  <a:outerShdw blurRad="38100" dist="38100" dir="2700000" algn="tl">
                    <a:srgbClr val="000000">
                      <a:alpha val="43137"/>
                    </a:srgbClr>
                  </a:outerShdw>
                </a:effectLst>
              </a:rPr>
              <a:t>The areas are meant to be quiet and controlled.  No group work unless a teacher writes a pass for a short term project.</a:t>
            </a:r>
          </a:p>
          <a:p>
            <a:pPr lvl="0"/>
            <a:r>
              <a:rPr lang="en-US" sz="2000" b="1" dirty="0">
                <a:solidFill>
                  <a:schemeClr val="tx1"/>
                </a:solidFill>
                <a:effectLst>
                  <a:outerShdw blurRad="38100" dist="38100" dir="2700000" algn="tl">
                    <a:srgbClr val="000000">
                      <a:alpha val="43137"/>
                    </a:srgbClr>
                  </a:outerShdw>
                </a:effectLst>
              </a:rPr>
              <a:t>There is no advance sign up required; there is no charge.</a:t>
            </a:r>
          </a:p>
          <a:p>
            <a:pPr lvl="0"/>
            <a:r>
              <a:rPr lang="en-US" sz="2000" b="1" dirty="0">
                <a:solidFill>
                  <a:schemeClr val="tx1"/>
                </a:solidFill>
                <a:effectLst>
                  <a:outerShdw blurRad="38100" dist="38100" dir="2700000" algn="tl">
                    <a:srgbClr val="000000">
                      <a:alpha val="43137"/>
                    </a:srgbClr>
                  </a:outerShdw>
                </a:effectLst>
              </a:rPr>
              <a:t>All students need to be picked up by car or take the late bus after 4PM.</a:t>
            </a:r>
          </a:p>
          <a:p>
            <a:pPr lvl="0"/>
            <a:r>
              <a:rPr lang="en-US" sz="2000" b="1" dirty="0">
                <a:solidFill>
                  <a:schemeClr val="tx1"/>
                </a:solidFill>
                <a:effectLst>
                  <a:outerShdw blurRad="38100" dist="38100" dir="2700000" algn="tl">
                    <a:srgbClr val="000000">
                      <a:alpha val="43137"/>
                    </a:srgbClr>
                  </a:outerShdw>
                </a:effectLst>
              </a:rPr>
              <a:t>Discipline logs are kept.  Three strikes and you are out--timeline to be determined by the administration.  </a:t>
            </a:r>
          </a:p>
          <a:p>
            <a:pPr>
              <a:lnSpc>
                <a:spcPct val="80000"/>
              </a:lnSpc>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89873">
            <a:off x="7690088" y="464433"/>
            <a:ext cx="1227733" cy="1361422"/>
          </a:xfrm>
          <a:prstGeom prst="rect">
            <a:avLst/>
          </a:prstGeom>
        </p:spPr>
      </p:pic>
    </p:spTree>
    <p:extLst>
      <p:ext uri="{BB962C8B-B14F-4D97-AF65-F5344CB8AC3E}">
        <p14:creationId xmlns:p14="http://schemas.microsoft.com/office/powerpoint/2010/main" val="93612320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6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6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6626"/>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26627">
                                            <p:txEl>
                                              <p:pRg st="0" end="0"/>
                                            </p:txEl>
                                          </p:spTgt>
                                        </p:tgtEl>
                                        <p:attrNameLst>
                                          <p:attrName>style.visibility</p:attrName>
                                        </p:attrNameLst>
                                      </p:cBhvr>
                                      <p:to>
                                        <p:strVal val="visible"/>
                                      </p:to>
                                    </p:set>
                                    <p:anim calcmode="lin" valueType="num">
                                      <p:cBhvr>
                                        <p:cTn id="1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6627">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400"/>
                                  </p:stCondLst>
                                  <p:childTnLst>
                                    <p:set>
                                      <p:cBhvr>
                                        <p:cTn id="20" dur="1" fill="hold">
                                          <p:stCondLst>
                                            <p:cond delay="0"/>
                                          </p:stCondLst>
                                        </p:cTn>
                                        <p:tgtEl>
                                          <p:spTgt spid="26627">
                                            <p:txEl>
                                              <p:pRg st="1" end="1"/>
                                            </p:txEl>
                                          </p:spTgt>
                                        </p:tgtEl>
                                        <p:attrNameLst>
                                          <p:attrName>style.visibility</p:attrName>
                                        </p:attrNameLst>
                                      </p:cBhvr>
                                      <p:to>
                                        <p:strVal val="visible"/>
                                      </p:to>
                                    </p:set>
                                    <p:anim calcmode="lin" valueType="num">
                                      <p:cBhvr>
                                        <p:cTn id="21"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6627">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40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p:cTn id="25"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6627">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400"/>
                                  </p:stCondLst>
                                  <p:childTnLst>
                                    <p:set>
                                      <p:cBhvr>
                                        <p:cTn id="28" dur="1" fill="hold">
                                          <p:stCondLst>
                                            <p:cond delay="0"/>
                                          </p:stCondLst>
                                        </p:cTn>
                                        <p:tgtEl>
                                          <p:spTgt spid="26627">
                                            <p:txEl>
                                              <p:pRg st="3" end="3"/>
                                            </p:txEl>
                                          </p:spTgt>
                                        </p:tgtEl>
                                        <p:attrNameLst>
                                          <p:attrName>style.visibility</p:attrName>
                                        </p:attrNameLst>
                                      </p:cBhvr>
                                      <p:to>
                                        <p:strVal val="visible"/>
                                      </p:to>
                                    </p:set>
                                    <p:anim calcmode="lin" valueType="num">
                                      <p:cBhvr>
                                        <p:cTn id="29"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6627">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400"/>
                                  </p:stCondLst>
                                  <p:childTnLst>
                                    <p:set>
                                      <p:cBhvr>
                                        <p:cTn id="32" dur="1" fill="hold">
                                          <p:stCondLst>
                                            <p:cond delay="0"/>
                                          </p:stCondLst>
                                        </p:cTn>
                                        <p:tgtEl>
                                          <p:spTgt spid="26627">
                                            <p:txEl>
                                              <p:pRg st="4" end="4"/>
                                            </p:txEl>
                                          </p:spTgt>
                                        </p:tgtEl>
                                        <p:attrNameLst>
                                          <p:attrName>style.visibility</p:attrName>
                                        </p:attrNameLst>
                                      </p:cBhvr>
                                      <p:to>
                                        <p:strVal val="visible"/>
                                      </p:to>
                                    </p:set>
                                    <p:anim calcmode="lin" valueType="num">
                                      <p:cBhvr>
                                        <p:cTn id="33"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6627">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40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p:cTn id="37" dur="500" fill="hold"/>
                                        <p:tgtEl>
                                          <p:spTgt spid="2662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6627">
                                            <p:txEl>
                                              <p:pRg st="5" end="5"/>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400"/>
                                  </p:stCondLst>
                                  <p:childTnLst>
                                    <p:set>
                                      <p:cBhvr>
                                        <p:cTn id="40" dur="1" fill="hold">
                                          <p:stCondLst>
                                            <p:cond delay="0"/>
                                          </p:stCondLst>
                                        </p:cTn>
                                        <p:tgtEl>
                                          <p:spTgt spid="26627">
                                            <p:txEl>
                                              <p:pRg st="6" end="6"/>
                                            </p:txEl>
                                          </p:spTgt>
                                        </p:tgtEl>
                                        <p:attrNameLst>
                                          <p:attrName>style.visibility</p:attrName>
                                        </p:attrNameLst>
                                      </p:cBhvr>
                                      <p:to>
                                        <p:strVal val="visible"/>
                                      </p:to>
                                    </p:set>
                                    <p:anim calcmode="lin" valueType="num">
                                      <p:cBhvr>
                                        <p:cTn id="41" dur="500" fill="hold"/>
                                        <p:tgtEl>
                                          <p:spTgt spid="26627">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26627">
                                            <p:txEl>
                                              <p:pRg st="6" end="6"/>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400"/>
                                  </p:stCondLst>
                                  <p:childTnLst>
                                    <p:set>
                                      <p:cBhvr>
                                        <p:cTn id="44" dur="1" fill="hold">
                                          <p:stCondLst>
                                            <p:cond delay="0"/>
                                          </p:stCondLst>
                                        </p:cTn>
                                        <p:tgtEl>
                                          <p:spTgt spid="26627">
                                            <p:txEl>
                                              <p:pRg st="7" end="7"/>
                                            </p:txEl>
                                          </p:spTgt>
                                        </p:tgtEl>
                                        <p:attrNameLst>
                                          <p:attrName>style.visibility</p:attrName>
                                        </p:attrNameLst>
                                      </p:cBhvr>
                                      <p:to>
                                        <p:strVal val="visible"/>
                                      </p:to>
                                    </p:set>
                                    <p:anim calcmode="lin" valueType="num">
                                      <p:cBhvr>
                                        <p:cTn id="45" dur="500" fill="hold"/>
                                        <p:tgtEl>
                                          <p:spTgt spid="26627">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2662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xit" presetSubtype="32" fill="hold" grpId="2" nodeType="clickEffect">
                                  <p:stCondLst>
                                    <p:cond delay="0"/>
                                  </p:stCondLst>
                                  <p:childTnLst>
                                    <p:anim calcmode="lin" valueType="num">
                                      <p:cBhvr>
                                        <p:cTn id="50" dur="500" fill="hold"/>
                                        <p:tgtEl>
                                          <p:spTgt spid="26626"/>
                                        </p:tgtEl>
                                        <p:attrNameLst>
                                          <p:attrName>ppt_w</p:attrName>
                                        </p:attrNameLst>
                                      </p:cBhvr>
                                      <p:tavLst>
                                        <p:tav tm="0">
                                          <p:val>
                                            <p:strVal val="ppt_w"/>
                                          </p:val>
                                        </p:tav>
                                        <p:tav tm="100000">
                                          <p:val>
                                            <p:fltVal val="0"/>
                                          </p:val>
                                        </p:tav>
                                      </p:tavLst>
                                    </p:anim>
                                    <p:anim calcmode="lin" valueType="num">
                                      <p:cBhvr>
                                        <p:cTn id="51" dur="500" fill="hold"/>
                                        <p:tgtEl>
                                          <p:spTgt spid="26626"/>
                                        </p:tgtEl>
                                        <p:attrNameLst>
                                          <p:attrName>ppt_h</p:attrName>
                                        </p:attrNameLst>
                                      </p:cBhvr>
                                      <p:tavLst>
                                        <p:tav tm="0">
                                          <p:val>
                                            <p:strVal val="ppt_h"/>
                                          </p:val>
                                        </p:tav>
                                        <p:tav tm="100000">
                                          <p:val>
                                            <p:fltVal val="0"/>
                                          </p:val>
                                        </p:tav>
                                      </p:tavLst>
                                    </p:anim>
                                    <p:set>
                                      <p:cBhvr>
                                        <p:cTn id="52" dur="1" fill="hold">
                                          <p:stCondLst>
                                            <p:cond delay="499"/>
                                          </p:stCondLst>
                                        </p:cTn>
                                        <p:tgtEl>
                                          <p:spTgt spid="26626"/>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fill="hold"/>
                                        <p:tgtEl>
                                          <p:spTgt spid="26627">
                                            <p:txEl>
                                              <p:pRg st="0" end="0"/>
                                            </p:txEl>
                                          </p:spTgt>
                                        </p:tgtEl>
                                        <p:attrNameLst>
                                          <p:attrName>ppt_w</p:attrName>
                                        </p:attrNameLst>
                                      </p:cBhvr>
                                      <p:tavLst>
                                        <p:tav tm="0">
                                          <p:val>
                                            <p:strVal val="ppt_w"/>
                                          </p:val>
                                        </p:tav>
                                        <p:tav tm="100000">
                                          <p:val>
                                            <p:fltVal val="0"/>
                                          </p:val>
                                        </p:tav>
                                      </p:tavLst>
                                    </p:anim>
                                    <p:anim calcmode="lin" valueType="num">
                                      <p:cBhvr>
                                        <p:cTn id="55" dur="500" fill="hold"/>
                                        <p:tgtEl>
                                          <p:spTgt spid="26627">
                                            <p:txEl>
                                              <p:pRg st="0" end="0"/>
                                            </p:txEl>
                                          </p:spTgt>
                                        </p:tgtEl>
                                        <p:attrNameLst>
                                          <p:attrName>ppt_h</p:attrName>
                                        </p:attrNameLst>
                                      </p:cBhvr>
                                      <p:tavLst>
                                        <p:tav tm="0">
                                          <p:val>
                                            <p:strVal val="ppt_h"/>
                                          </p:val>
                                        </p:tav>
                                        <p:tav tm="100000">
                                          <p:val>
                                            <p:fltVal val="0"/>
                                          </p:val>
                                        </p:tav>
                                      </p:tavLst>
                                    </p:anim>
                                    <p:set>
                                      <p:cBhvr>
                                        <p:cTn id="56" dur="1" fill="hold">
                                          <p:stCondLst>
                                            <p:cond delay="499"/>
                                          </p:stCondLst>
                                        </p:cTn>
                                        <p:tgtEl>
                                          <p:spTgt spid="26627">
                                            <p:txEl>
                                              <p:pRg st="0" end="0"/>
                                            </p:txEl>
                                          </p:spTgt>
                                        </p:tgtEl>
                                        <p:attrNameLst>
                                          <p:attrName>style.visibility</p:attrName>
                                        </p:attrNameLst>
                                      </p:cBhvr>
                                      <p:to>
                                        <p:strVal val="hidden"/>
                                      </p:to>
                                    </p:set>
                                  </p:childTnLst>
                                </p:cTn>
                              </p:par>
                              <p:par>
                                <p:cTn id="57" presetID="23" presetClass="exit" presetSubtype="32" fill="hold" grpId="1" nodeType="withEffect">
                                  <p:stCondLst>
                                    <p:cond delay="0"/>
                                  </p:stCondLst>
                                  <p:childTnLst>
                                    <p:anim calcmode="lin" valueType="num">
                                      <p:cBhvr>
                                        <p:cTn id="58" dur="500" fill="hold"/>
                                        <p:tgtEl>
                                          <p:spTgt spid="26627">
                                            <p:txEl>
                                              <p:pRg st="1" end="1"/>
                                            </p:txEl>
                                          </p:spTgt>
                                        </p:tgtEl>
                                        <p:attrNameLst>
                                          <p:attrName>ppt_w</p:attrName>
                                        </p:attrNameLst>
                                      </p:cBhvr>
                                      <p:tavLst>
                                        <p:tav tm="0">
                                          <p:val>
                                            <p:strVal val="ppt_w"/>
                                          </p:val>
                                        </p:tav>
                                        <p:tav tm="100000">
                                          <p:val>
                                            <p:fltVal val="0"/>
                                          </p:val>
                                        </p:tav>
                                      </p:tavLst>
                                    </p:anim>
                                    <p:anim calcmode="lin" valueType="num">
                                      <p:cBhvr>
                                        <p:cTn id="59" dur="500" fill="hold"/>
                                        <p:tgtEl>
                                          <p:spTgt spid="26627">
                                            <p:txEl>
                                              <p:pRg st="1" end="1"/>
                                            </p:txEl>
                                          </p:spTgt>
                                        </p:tgtEl>
                                        <p:attrNameLst>
                                          <p:attrName>ppt_h</p:attrName>
                                        </p:attrNameLst>
                                      </p:cBhvr>
                                      <p:tavLst>
                                        <p:tav tm="0">
                                          <p:val>
                                            <p:strVal val="ppt_h"/>
                                          </p:val>
                                        </p:tav>
                                        <p:tav tm="100000">
                                          <p:val>
                                            <p:fltVal val="0"/>
                                          </p:val>
                                        </p:tav>
                                      </p:tavLst>
                                    </p:anim>
                                    <p:set>
                                      <p:cBhvr>
                                        <p:cTn id="60" dur="1" fill="hold">
                                          <p:stCondLst>
                                            <p:cond delay="499"/>
                                          </p:stCondLst>
                                        </p:cTn>
                                        <p:tgtEl>
                                          <p:spTgt spid="26627">
                                            <p:txEl>
                                              <p:pRg st="1" end="1"/>
                                            </p:txEl>
                                          </p:spTgt>
                                        </p:tgtEl>
                                        <p:attrNameLst>
                                          <p:attrName>style.visibility</p:attrName>
                                        </p:attrNameLst>
                                      </p:cBhvr>
                                      <p:to>
                                        <p:strVal val="hidden"/>
                                      </p:to>
                                    </p:set>
                                  </p:childTnLst>
                                </p:cTn>
                              </p:par>
                              <p:par>
                                <p:cTn id="61" presetID="23" presetClass="exit" presetSubtype="32" fill="hold" grpId="1" nodeType="withEffect">
                                  <p:stCondLst>
                                    <p:cond delay="0"/>
                                  </p:stCondLst>
                                  <p:childTnLst>
                                    <p:anim calcmode="lin" valueType="num">
                                      <p:cBhvr>
                                        <p:cTn id="62" dur="500" fill="hold"/>
                                        <p:tgtEl>
                                          <p:spTgt spid="26627">
                                            <p:txEl>
                                              <p:pRg st="2" end="2"/>
                                            </p:txEl>
                                          </p:spTgt>
                                        </p:tgtEl>
                                        <p:attrNameLst>
                                          <p:attrName>ppt_w</p:attrName>
                                        </p:attrNameLst>
                                      </p:cBhvr>
                                      <p:tavLst>
                                        <p:tav tm="0">
                                          <p:val>
                                            <p:strVal val="ppt_w"/>
                                          </p:val>
                                        </p:tav>
                                        <p:tav tm="100000">
                                          <p:val>
                                            <p:fltVal val="0"/>
                                          </p:val>
                                        </p:tav>
                                      </p:tavLst>
                                    </p:anim>
                                    <p:anim calcmode="lin" valueType="num">
                                      <p:cBhvr>
                                        <p:cTn id="63" dur="500" fill="hold"/>
                                        <p:tgtEl>
                                          <p:spTgt spid="26627">
                                            <p:txEl>
                                              <p:pRg st="2" end="2"/>
                                            </p:txEl>
                                          </p:spTgt>
                                        </p:tgtEl>
                                        <p:attrNameLst>
                                          <p:attrName>ppt_h</p:attrName>
                                        </p:attrNameLst>
                                      </p:cBhvr>
                                      <p:tavLst>
                                        <p:tav tm="0">
                                          <p:val>
                                            <p:strVal val="ppt_h"/>
                                          </p:val>
                                        </p:tav>
                                        <p:tav tm="100000">
                                          <p:val>
                                            <p:fltVal val="0"/>
                                          </p:val>
                                        </p:tav>
                                      </p:tavLst>
                                    </p:anim>
                                    <p:set>
                                      <p:cBhvr>
                                        <p:cTn id="64" dur="1" fill="hold">
                                          <p:stCondLst>
                                            <p:cond delay="499"/>
                                          </p:stCondLst>
                                        </p:cTn>
                                        <p:tgtEl>
                                          <p:spTgt spid="26627">
                                            <p:txEl>
                                              <p:pRg st="2" end="2"/>
                                            </p:txEl>
                                          </p:spTgt>
                                        </p:tgtEl>
                                        <p:attrNameLst>
                                          <p:attrName>style.visibility</p:attrName>
                                        </p:attrNameLst>
                                      </p:cBhvr>
                                      <p:to>
                                        <p:strVal val="hidden"/>
                                      </p:to>
                                    </p:set>
                                  </p:childTnLst>
                                </p:cTn>
                              </p:par>
                              <p:par>
                                <p:cTn id="65" presetID="23" presetClass="exit" presetSubtype="32" fill="hold" grpId="1" nodeType="withEffect">
                                  <p:stCondLst>
                                    <p:cond delay="0"/>
                                  </p:stCondLst>
                                  <p:childTnLst>
                                    <p:anim calcmode="lin" valueType="num">
                                      <p:cBhvr>
                                        <p:cTn id="66" dur="500" fill="hold"/>
                                        <p:tgtEl>
                                          <p:spTgt spid="26627">
                                            <p:txEl>
                                              <p:pRg st="3" end="3"/>
                                            </p:txEl>
                                          </p:spTgt>
                                        </p:tgtEl>
                                        <p:attrNameLst>
                                          <p:attrName>ppt_w</p:attrName>
                                        </p:attrNameLst>
                                      </p:cBhvr>
                                      <p:tavLst>
                                        <p:tav tm="0">
                                          <p:val>
                                            <p:strVal val="ppt_w"/>
                                          </p:val>
                                        </p:tav>
                                        <p:tav tm="100000">
                                          <p:val>
                                            <p:fltVal val="0"/>
                                          </p:val>
                                        </p:tav>
                                      </p:tavLst>
                                    </p:anim>
                                    <p:anim calcmode="lin" valueType="num">
                                      <p:cBhvr>
                                        <p:cTn id="67" dur="500" fill="hold"/>
                                        <p:tgtEl>
                                          <p:spTgt spid="26627">
                                            <p:txEl>
                                              <p:pRg st="3" end="3"/>
                                            </p:txEl>
                                          </p:spTgt>
                                        </p:tgtEl>
                                        <p:attrNameLst>
                                          <p:attrName>ppt_h</p:attrName>
                                        </p:attrNameLst>
                                      </p:cBhvr>
                                      <p:tavLst>
                                        <p:tav tm="0">
                                          <p:val>
                                            <p:strVal val="ppt_h"/>
                                          </p:val>
                                        </p:tav>
                                        <p:tav tm="100000">
                                          <p:val>
                                            <p:fltVal val="0"/>
                                          </p:val>
                                        </p:tav>
                                      </p:tavLst>
                                    </p:anim>
                                    <p:set>
                                      <p:cBhvr>
                                        <p:cTn id="68" dur="1" fill="hold">
                                          <p:stCondLst>
                                            <p:cond delay="499"/>
                                          </p:stCondLst>
                                        </p:cTn>
                                        <p:tgtEl>
                                          <p:spTgt spid="26627">
                                            <p:txEl>
                                              <p:pRg st="3" end="3"/>
                                            </p:txEl>
                                          </p:spTgt>
                                        </p:tgtEl>
                                        <p:attrNameLst>
                                          <p:attrName>style.visibility</p:attrName>
                                        </p:attrNameLst>
                                      </p:cBhvr>
                                      <p:to>
                                        <p:strVal val="hidden"/>
                                      </p:to>
                                    </p:set>
                                  </p:childTnLst>
                                </p:cTn>
                              </p:par>
                              <p:par>
                                <p:cTn id="69" presetID="23" presetClass="exit" presetSubtype="32" fill="hold" grpId="1" nodeType="withEffect">
                                  <p:stCondLst>
                                    <p:cond delay="0"/>
                                  </p:stCondLst>
                                  <p:childTnLst>
                                    <p:anim calcmode="lin" valueType="num">
                                      <p:cBhvr>
                                        <p:cTn id="70" dur="500" fill="hold"/>
                                        <p:tgtEl>
                                          <p:spTgt spid="26627">
                                            <p:txEl>
                                              <p:pRg st="4" end="4"/>
                                            </p:txEl>
                                          </p:spTgt>
                                        </p:tgtEl>
                                        <p:attrNameLst>
                                          <p:attrName>ppt_w</p:attrName>
                                        </p:attrNameLst>
                                      </p:cBhvr>
                                      <p:tavLst>
                                        <p:tav tm="0">
                                          <p:val>
                                            <p:strVal val="ppt_w"/>
                                          </p:val>
                                        </p:tav>
                                        <p:tav tm="100000">
                                          <p:val>
                                            <p:fltVal val="0"/>
                                          </p:val>
                                        </p:tav>
                                      </p:tavLst>
                                    </p:anim>
                                    <p:anim calcmode="lin" valueType="num">
                                      <p:cBhvr>
                                        <p:cTn id="71" dur="500" fill="hold"/>
                                        <p:tgtEl>
                                          <p:spTgt spid="26627">
                                            <p:txEl>
                                              <p:pRg st="4" end="4"/>
                                            </p:txEl>
                                          </p:spTgt>
                                        </p:tgtEl>
                                        <p:attrNameLst>
                                          <p:attrName>ppt_h</p:attrName>
                                        </p:attrNameLst>
                                      </p:cBhvr>
                                      <p:tavLst>
                                        <p:tav tm="0">
                                          <p:val>
                                            <p:strVal val="ppt_h"/>
                                          </p:val>
                                        </p:tav>
                                        <p:tav tm="100000">
                                          <p:val>
                                            <p:fltVal val="0"/>
                                          </p:val>
                                        </p:tav>
                                      </p:tavLst>
                                    </p:anim>
                                    <p:set>
                                      <p:cBhvr>
                                        <p:cTn id="72" dur="1" fill="hold">
                                          <p:stCondLst>
                                            <p:cond delay="499"/>
                                          </p:stCondLst>
                                        </p:cTn>
                                        <p:tgtEl>
                                          <p:spTgt spid="26627">
                                            <p:txEl>
                                              <p:pRg st="4" end="4"/>
                                            </p:txEl>
                                          </p:spTgt>
                                        </p:tgtEl>
                                        <p:attrNameLst>
                                          <p:attrName>style.visibility</p:attrName>
                                        </p:attrNameLst>
                                      </p:cBhvr>
                                      <p:to>
                                        <p:strVal val="hidden"/>
                                      </p:to>
                                    </p:set>
                                  </p:childTnLst>
                                </p:cTn>
                              </p:par>
                              <p:par>
                                <p:cTn id="73" presetID="23" presetClass="exit" presetSubtype="32" fill="hold" grpId="1" nodeType="withEffect">
                                  <p:stCondLst>
                                    <p:cond delay="0"/>
                                  </p:stCondLst>
                                  <p:childTnLst>
                                    <p:anim calcmode="lin" valueType="num">
                                      <p:cBhvr>
                                        <p:cTn id="74" dur="500" fill="hold"/>
                                        <p:tgtEl>
                                          <p:spTgt spid="26627">
                                            <p:txEl>
                                              <p:pRg st="5" end="5"/>
                                            </p:txEl>
                                          </p:spTgt>
                                        </p:tgtEl>
                                        <p:attrNameLst>
                                          <p:attrName>ppt_w</p:attrName>
                                        </p:attrNameLst>
                                      </p:cBhvr>
                                      <p:tavLst>
                                        <p:tav tm="0">
                                          <p:val>
                                            <p:strVal val="ppt_w"/>
                                          </p:val>
                                        </p:tav>
                                        <p:tav tm="100000">
                                          <p:val>
                                            <p:fltVal val="0"/>
                                          </p:val>
                                        </p:tav>
                                      </p:tavLst>
                                    </p:anim>
                                    <p:anim calcmode="lin" valueType="num">
                                      <p:cBhvr>
                                        <p:cTn id="75" dur="500" fill="hold"/>
                                        <p:tgtEl>
                                          <p:spTgt spid="26627">
                                            <p:txEl>
                                              <p:pRg st="5" end="5"/>
                                            </p:txEl>
                                          </p:spTgt>
                                        </p:tgtEl>
                                        <p:attrNameLst>
                                          <p:attrName>ppt_h</p:attrName>
                                        </p:attrNameLst>
                                      </p:cBhvr>
                                      <p:tavLst>
                                        <p:tav tm="0">
                                          <p:val>
                                            <p:strVal val="ppt_h"/>
                                          </p:val>
                                        </p:tav>
                                        <p:tav tm="100000">
                                          <p:val>
                                            <p:fltVal val="0"/>
                                          </p:val>
                                        </p:tav>
                                      </p:tavLst>
                                    </p:anim>
                                    <p:set>
                                      <p:cBhvr>
                                        <p:cTn id="76" dur="1" fill="hold">
                                          <p:stCondLst>
                                            <p:cond delay="499"/>
                                          </p:stCondLst>
                                        </p:cTn>
                                        <p:tgtEl>
                                          <p:spTgt spid="26627">
                                            <p:txEl>
                                              <p:pRg st="5" end="5"/>
                                            </p:txEl>
                                          </p:spTgt>
                                        </p:tgtEl>
                                        <p:attrNameLst>
                                          <p:attrName>style.visibility</p:attrName>
                                        </p:attrNameLst>
                                      </p:cBhvr>
                                      <p:to>
                                        <p:strVal val="hidden"/>
                                      </p:to>
                                    </p:set>
                                  </p:childTnLst>
                                </p:cTn>
                              </p:par>
                              <p:par>
                                <p:cTn id="77" presetID="23" presetClass="exit" presetSubtype="32" fill="hold" grpId="1" nodeType="withEffect">
                                  <p:stCondLst>
                                    <p:cond delay="0"/>
                                  </p:stCondLst>
                                  <p:childTnLst>
                                    <p:anim calcmode="lin" valueType="num">
                                      <p:cBhvr>
                                        <p:cTn id="78" dur="500" fill="hold"/>
                                        <p:tgtEl>
                                          <p:spTgt spid="26627">
                                            <p:txEl>
                                              <p:pRg st="6" end="6"/>
                                            </p:txEl>
                                          </p:spTgt>
                                        </p:tgtEl>
                                        <p:attrNameLst>
                                          <p:attrName>ppt_w</p:attrName>
                                        </p:attrNameLst>
                                      </p:cBhvr>
                                      <p:tavLst>
                                        <p:tav tm="0">
                                          <p:val>
                                            <p:strVal val="ppt_w"/>
                                          </p:val>
                                        </p:tav>
                                        <p:tav tm="100000">
                                          <p:val>
                                            <p:fltVal val="0"/>
                                          </p:val>
                                        </p:tav>
                                      </p:tavLst>
                                    </p:anim>
                                    <p:anim calcmode="lin" valueType="num">
                                      <p:cBhvr>
                                        <p:cTn id="79" dur="500" fill="hold"/>
                                        <p:tgtEl>
                                          <p:spTgt spid="26627">
                                            <p:txEl>
                                              <p:pRg st="6" end="6"/>
                                            </p:txEl>
                                          </p:spTgt>
                                        </p:tgtEl>
                                        <p:attrNameLst>
                                          <p:attrName>ppt_h</p:attrName>
                                        </p:attrNameLst>
                                      </p:cBhvr>
                                      <p:tavLst>
                                        <p:tav tm="0">
                                          <p:val>
                                            <p:strVal val="ppt_h"/>
                                          </p:val>
                                        </p:tav>
                                        <p:tav tm="100000">
                                          <p:val>
                                            <p:fltVal val="0"/>
                                          </p:val>
                                        </p:tav>
                                      </p:tavLst>
                                    </p:anim>
                                    <p:set>
                                      <p:cBhvr>
                                        <p:cTn id="80" dur="1" fill="hold">
                                          <p:stCondLst>
                                            <p:cond delay="499"/>
                                          </p:stCondLst>
                                        </p:cTn>
                                        <p:tgtEl>
                                          <p:spTgt spid="26627">
                                            <p:txEl>
                                              <p:pRg st="6" end="6"/>
                                            </p:txEl>
                                          </p:spTgt>
                                        </p:tgtEl>
                                        <p:attrNameLst>
                                          <p:attrName>style.visibility</p:attrName>
                                        </p:attrNameLst>
                                      </p:cBhvr>
                                      <p:to>
                                        <p:strVal val="hidden"/>
                                      </p:to>
                                    </p:set>
                                  </p:childTnLst>
                                </p:cTn>
                              </p:par>
                              <p:par>
                                <p:cTn id="81" presetID="23" presetClass="exit" presetSubtype="32" fill="hold" grpId="1" nodeType="withEffect">
                                  <p:stCondLst>
                                    <p:cond delay="0"/>
                                  </p:stCondLst>
                                  <p:childTnLst>
                                    <p:anim calcmode="lin" valueType="num">
                                      <p:cBhvr>
                                        <p:cTn id="82" dur="500" fill="hold"/>
                                        <p:tgtEl>
                                          <p:spTgt spid="26627">
                                            <p:txEl>
                                              <p:pRg st="7" end="7"/>
                                            </p:txEl>
                                          </p:spTgt>
                                        </p:tgtEl>
                                        <p:attrNameLst>
                                          <p:attrName>ppt_w</p:attrName>
                                        </p:attrNameLst>
                                      </p:cBhvr>
                                      <p:tavLst>
                                        <p:tav tm="0">
                                          <p:val>
                                            <p:strVal val="ppt_w"/>
                                          </p:val>
                                        </p:tav>
                                        <p:tav tm="100000">
                                          <p:val>
                                            <p:fltVal val="0"/>
                                          </p:val>
                                        </p:tav>
                                      </p:tavLst>
                                    </p:anim>
                                    <p:anim calcmode="lin" valueType="num">
                                      <p:cBhvr>
                                        <p:cTn id="83" dur="500" fill="hold"/>
                                        <p:tgtEl>
                                          <p:spTgt spid="26627">
                                            <p:txEl>
                                              <p:pRg st="7" end="7"/>
                                            </p:txEl>
                                          </p:spTgt>
                                        </p:tgtEl>
                                        <p:attrNameLst>
                                          <p:attrName>ppt_h</p:attrName>
                                        </p:attrNameLst>
                                      </p:cBhvr>
                                      <p:tavLst>
                                        <p:tav tm="0">
                                          <p:val>
                                            <p:strVal val="ppt_h"/>
                                          </p:val>
                                        </p:tav>
                                        <p:tav tm="100000">
                                          <p:val>
                                            <p:fltVal val="0"/>
                                          </p:val>
                                        </p:tav>
                                      </p:tavLst>
                                    </p:anim>
                                    <p:set>
                                      <p:cBhvr>
                                        <p:cTn id="84" dur="1" fill="hold">
                                          <p:stCondLst>
                                            <p:cond delay="499"/>
                                          </p:stCondLst>
                                        </p:cTn>
                                        <p:tgtEl>
                                          <p:spTgt spid="26627">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6" grpId="1"/>
      <p:bldP spid="26626" grpId="2"/>
      <p:bldP spid="26627" grpId="0" build="p"/>
      <p:bldP spid="26627"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1000">
              <a:srgbClr val="002060"/>
            </a:gs>
            <a:gs pos="100000">
              <a:srgbClr val="00CC00"/>
            </a:gs>
          </a:gsLst>
          <a:lin ang="5400000" scaled="1"/>
        </a:gradFill>
        <a:effectLst/>
      </p:bgPr>
    </p:bg>
    <p:spTree>
      <p:nvGrpSpPr>
        <p:cNvPr id="1" name=""/>
        <p:cNvGrpSpPr/>
        <p:nvPr/>
      </p:nvGrpSpPr>
      <p:grpSpPr>
        <a:xfrm>
          <a:off x="0" y="0"/>
          <a:ext cx="0" cy="0"/>
          <a:chOff x="0" y="0"/>
          <a:chExt cx="0" cy="0"/>
        </a:xfrm>
      </p:grpSpPr>
      <p:pic>
        <p:nvPicPr>
          <p:cNvPr id="6145" name="Picture 1" descr="http://languagearts.phillipmartin.info/la_comparative.gif"/>
          <p:cNvPicPr>
            <a:picLocks noChangeAspect="1" noChangeArrowheads="1"/>
          </p:cNvPicPr>
          <p:nvPr/>
        </p:nvPicPr>
        <p:blipFill>
          <a:blip r:embed="rId3" cstate="print"/>
          <a:srcRect/>
          <a:stretch>
            <a:fillRect/>
          </a:stretch>
        </p:blipFill>
        <p:spPr bwMode="auto">
          <a:xfrm>
            <a:off x="7614097" y="-51283"/>
            <a:ext cx="1600200" cy="1885327"/>
          </a:xfrm>
          <a:prstGeom prst="rect">
            <a:avLst/>
          </a:prstGeom>
          <a:noFill/>
        </p:spPr>
      </p:pic>
      <p:sp>
        <p:nvSpPr>
          <p:cNvPr id="3074" name="Rectangle 2"/>
          <p:cNvSpPr>
            <a:spLocks noGrp="1" noChangeArrowheads="1"/>
          </p:cNvSpPr>
          <p:nvPr>
            <p:ph type="title"/>
          </p:nvPr>
        </p:nvSpPr>
        <p:spPr>
          <a:xfrm>
            <a:off x="876300" y="0"/>
            <a:ext cx="7886700" cy="762001"/>
          </a:xfrm>
        </p:spPr>
        <p:txBody>
          <a:bodyPr/>
          <a:lstStyle/>
          <a:p>
            <a:pPr algn="ctr"/>
            <a:r>
              <a:rPr lang="en-US" sz="3200" b="1" u="sng" dirty="0" smtClean="0">
                <a:effectLst>
                  <a:outerShdw blurRad="38100" dist="38100" dir="2700000" algn="tl">
                    <a:srgbClr val="000000">
                      <a:alpha val="43137"/>
                    </a:srgbClr>
                  </a:outerShdw>
                </a:effectLst>
                <a:latin typeface="Comic Sans MS" pitchFamily="66" charset="0"/>
              </a:rPr>
              <a:t>Expectations</a:t>
            </a:r>
            <a:endParaRPr lang="en-US" sz="3200" b="1" u="sng" dirty="0">
              <a:effectLst>
                <a:outerShdw blurRad="38100" dist="38100" dir="2700000" algn="tl">
                  <a:srgbClr val="000000">
                    <a:alpha val="43137"/>
                  </a:srgbClr>
                </a:outerShdw>
              </a:effectLst>
              <a:latin typeface="Comic Sans MS" pitchFamily="66" charset="0"/>
            </a:endParaRPr>
          </a:p>
        </p:txBody>
      </p:sp>
      <p:sp>
        <p:nvSpPr>
          <p:cNvPr id="3076" name="Rectangle 4"/>
          <p:cNvSpPr>
            <a:spLocks noGrp="1" noChangeArrowheads="1" noChangeShapeType="1"/>
          </p:cNvSpPr>
          <p:nvPr>
            <p:ph idx="1"/>
          </p:nvPr>
        </p:nvSpPr>
        <p:spPr>
          <a:xfrm>
            <a:off x="457200" y="1447800"/>
            <a:ext cx="8458200" cy="4096815"/>
          </a:xfrm>
          <a:gradFill rotWithShape="1">
            <a:gsLst>
              <a:gs pos="100000">
                <a:srgbClr val="66CCFF"/>
              </a:gs>
              <a:gs pos="100000">
                <a:srgbClr val="FFFFFF"/>
              </a:gs>
            </a:gsLst>
            <a:lin ang="0" scaled="1"/>
          </a:gradFill>
          <a:ln/>
        </p:spPr>
        <p:txBody>
          <a:bodyPr>
            <a:normAutofit fontScale="85000" lnSpcReduction="20000"/>
          </a:bodyPr>
          <a:lstStyle/>
          <a:p>
            <a:r>
              <a:rPr lang="en-US" dirty="0">
                <a:solidFill>
                  <a:schemeClr val="bg1"/>
                </a:solidFill>
              </a:rPr>
              <a:t> </a:t>
            </a:r>
            <a:r>
              <a:rPr lang="en-US" dirty="0">
                <a:solidFill>
                  <a:schemeClr val="bg1"/>
                </a:solidFill>
                <a:latin typeface="Comic Sans MS" pitchFamily="66" charset="0"/>
              </a:rPr>
              <a:t>The grading scale that will be used for this course is the standard Carmel Clay school district grading scale.  Correct spelling/grammar is expected on all formal writing assignments.  This can be found in your child’s planner.</a:t>
            </a:r>
          </a:p>
          <a:p>
            <a:endParaRPr lang="en-US" dirty="0">
              <a:solidFill>
                <a:schemeClr val="bg1"/>
              </a:solidFill>
              <a:latin typeface="Comic Sans MS" pitchFamily="66" charset="0"/>
            </a:endParaRPr>
          </a:p>
          <a:p>
            <a:r>
              <a:rPr lang="en-US" dirty="0">
                <a:solidFill>
                  <a:schemeClr val="bg1"/>
                </a:solidFill>
                <a:latin typeface="Comic Sans MS" pitchFamily="66" charset="0"/>
              </a:rPr>
              <a:t>Grading will be 30% Reading Assessment, 30% Writing Assessment, 30% on Focus Standards (this could be homework, classwork, presentation, projects, etc.) and 10% on Word Within a Word (vocabulary and </a:t>
            </a:r>
            <a:r>
              <a:rPr lang="en-US" dirty="0" smtClean="0">
                <a:solidFill>
                  <a:schemeClr val="bg1"/>
                </a:solidFill>
                <a:latin typeface="Comic Sans MS" pitchFamily="66" charset="0"/>
              </a:rPr>
              <a:t>stems) and Magic Lens: Parts of Grammar/Sentence (Honors only)</a:t>
            </a:r>
            <a:endParaRPr lang="en-US" dirty="0">
              <a:solidFill>
                <a:schemeClr val="bg1"/>
              </a:solidFill>
              <a:latin typeface="Comic Sans MS" pitchFamily="66" charset="0"/>
            </a:endParaRPr>
          </a:p>
          <a:p>
            <a:endParaRPr lang="en-US" dirty="0">
              <a:solidFill>
                <a:schemeClr val="bg1"/>
              </a:solidFill>
              <a:latin typeface="Comic Sans MS" pitchFamily="66" charset="0"/>
            </a:endParaRPr>
          </a:p>
          <a:p>
            <a:r>
              <a:rPr lang="en-US" dirty="0">
                <a:solidFill>
                  <a:schemeClr val="bg1"/>
                </a:solidFill>
                <a:latin typeface="Comic Sans MS" pitchFamily="66" charset="0"/>
              </a:rPr>
              <a:t>Classwork/Homework will play an important role in this class.  In order to do well in this class, your child must turn in work because the classwork and homework will provide the base for the upcoming assessment. </a:t>
            </a:r>
            <a:r>
              <a:rPr lang="en-US" dirty="0" smtClean="0">
                <a:solidFill>
                  <a:schemeClr val="bg1"/>
                </a:solidFill>
                <a:latin typeface="Comic Sans MS" pitchFamily="66" charset="0"/>
              </a:rPr>
              <a:t>This will primarily be reading the core novel and continued writing practice.</a:t>
            </a:r>
            <a:endParaRPr lang="en-US" dirty="0">
              <a:solidFill>
                <a:schemeClr val="bg1"/>
              </a:solidFill>
              <a:latin typeface="Comic Sans MS" pitchFamily="66" charset="0"/>
            </a:endParaRPr>
          </a:p>
          <a:p>
            <a:endParaRPr lang="en-US" dirty="0">
              <a:solidFill>
                <a:schemeClr val="bg1"/>
              </a:solidFill>
              <a:latin typeface="Comic Sans MS" pitchFamily="66" charset="0"/>
            </a:endParaRPr>
          </a:p>
          <a:p>
            <a:r>
              <a:rPr lang="en-US" dirty="0">
                <a:solidFill>
                  <a:schemeClr val="bg1"/>
                </a:solidFill>
                <a:latin typeface="Comic Sans MS" pitchFamily="66" charset="0"/>
              </a:rPr>
              <a:t>Sharing answers– All work is to be done on an individual basis unless otherwise specified.  If the students are sharing answers,</a:t>
            </a:r>
            <a:r>
              <a:rPr lang="en-US" u="sng" dirty="0">
                <a:solidFill>
                  <a:schemeClr val="bg1"/>
                </a:solidFill>
                <a:latin typeface="Comic Sans MS" pitchFamily="66" charset="0"/>
              </a:rPr>
              <a:t> ALL </a:t>
            </a:r>
            <a:r>
              <a:rPr lang="en-US" dirty="0">
                <a:solidFill>
                  <a:schemeClr val="bg1"/>
                </a:solidFill>
                <a:latin typeface="Comic Sans MS" pitchFamily="66" charset="0"/>
              </a:rPr>
              <a:t>parties involved will receive a ZERO.</a:t>
            </a:r>
          </a:p>
          <a:p>
            <a:pPr>
              <a:buFontTx/>
              <a:buNone/>
            </a:pP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6" y="0"/>
            <a:ext cx="1108820"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4" y="457200"/>
            <a:ext cx="5826719" cy="1646302"/>
          </a:xfrm>
        </p:spPr>
        <p:txBody>
          <a:bodyPr/>
          <a:lstStyle/>
          <a:p>
            <a:pPr algn="ctr"/>
            <a:r>
              <a:rPr lang="en-US" dirty="0" smtClean="0"/>
              <a:t>Social Media:</a:t>
            </a:r>
            <a:br>
              <a:rPr lang="en-US" dirty="0" smtClean="0"/>
            </a:br>
            <a:r>
              <a:rPr lang="en-US" sz="1800" dirty="0" smtClean="0"/>
              <a:t>twitter:  @gray4th</a:t>
            </a:r>
            <a:endParaRPr lang="en-US" dirty="0"/>
          </a:p>
        </p:txBody>
      </p:sp>
      <p:sp>
        <p:nvSpPr>
          <p:cNvPr id="3" name="Subtitle 2"/>
          <p:cNvSpPr>
            <a:spLocks noGrp="1"/>
          </p:cNvSpPr>
          <p:nvPr>
            <p:ph type="subTitle" idx="1"/>
          </p:nvPr>
        </p:nvSpPr>
        <p:spPr>
          <a:xfrm>
            <a:off x="1066800" y="2514600"/>
            <a:ext cx="5826719" cy="2667000"/>
          </a:xfrm>
        </p:spPr>
        <p:txBody>
          <a:bodyPr>
            <a:normAutofit lnSpcReduction="10000"/>
          </a:bodyPr>
          <a:lstStyle/>
          <a:p>
            <a:pPr algn="l"/>
            <a:r>
              <a:rPr lang="en-US" dirty="0" smtClean="0"/>
              <a:t>REMIND APP:  TEXT ALERTS:</a:t>
            </a:r>
          </a:p>
          <a:p>
            <a:pPr algn="l"/>
            <a:endParaRPr lang="en-US" dirty="0"/>
          </a:p>
          <a:p>
            <a:pPr algn="l"/>
            <a:r>
              <a:rPr lang="en-US" dirty="0" smtClean="0"/>
              <a:t>ELA   -   ENTER THIS NUMBER:  81010</a:t>
            </a:r>
          </a:p>
          <a:p>
            <a:pPr algn="l"/>
            <a:r>
              <a:rPr lang="en-US" dirty="0"/>
              <a:t> </a:t>
            </a:r>
            <a:r>
              <a:rPr lang="en-US" dirty="0" smtClean="0"/>
              <a:t>           MESSAGE:  @</a:t>
            </a:r>
            <a:r>
              <a:rPr lang="en-US" dirty="0" err="1" smtClean="0"/>
              <a:t>marlinsela</a:t>
            </a:r>
            <a:endParaRPr lang="en-US" dirty="0" smtClean="0"/>
          </a:p>
          <a:p>
            <a:pPr algn="l"/>
            <a:endParaRPr lang="en-US" dirty="0"/>
          </a:p>
          <a:p>
            <a:pPr algn="l"/>
            <a:r>
              <a:rPr lang="en-US" dirty="0" smtClean="0"/>
              <a:t>HONORS   -  ENTER THIS NUMBER:  81010</a:t>
            </a:r>
          </a:p>
          <a:p>
            <a:pPr algn="l"/>
            <a:r>
              <a:rPr lang="en-US" dirty="0"/>
              <a:t> </a:t>
            </a:r>
            <a:r>
              <a:rPr lang="en-US" dirty="0" smtClean="0"/>
              <a:t>                  MESSAGE:  @</a:t>
            </a:r>
            <a:r>
              <a:rPr lang="en-US" dirty="0" err="1" smtClean="0"/>
              <a:t>marlinsho</a:t>
            </a:r>
            <a:endParaRPr lang="en-US" dirty="0"/>
          </a:p>
        </p:txBody>
      </p:sp>
    </p:spTree>
    <p:extLst>
      <p:ext uri="{BB962C8B-B14F-4D97-AF65-F5344CB8AC3E}">
        <p14:creationId xmlns:p14="http://schemas.microsoft.com/office/powerpoint/2010/main" val="38917716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2406</TotalTime>
  <Words>378</Words>
  <Application>Microsoft Office PowerPoint</Application>
  <PresentationFormat>On-screen Show (4:3)</PresentationFormat>
  <Paragraphs>97</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Comic Sans MS</vt:lpstr>
      <vt:lpstr>Trebuchet MS</vt:lpstr>
      <vt:lpstr>Wingdings</vt:lpstr>
      <vt:lpstr>Wingdings 3</vt:lpstr>
      <vt:lpstr>Facet</vt:lpstr>
      <vt:lpstr>Welcome Parents of Marlins!!</vt:lpstr>
      <vt:lpstr> Ann Gray</vt:lpstr>
      <vt:lpstr>Daily Routine</vt:lpstr>
      <vt:lpstr>Helpful Hints</vt:lpstr>
      <vt:lpstr>The Million Dollar Question is…. </vt:lpstr>
      <vt:lpstr>AFTER SCHOOL STUDY HALL</vt:lpstr>
      <vt:lpstr>Expectations</vt:lpstr>
      <vt:lpstr>Social Media: twitter:  @gray4th</vt:lpstr>
    </vt:vector>
  </TitlesOfParts>
  <Company>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Parents!!</dc:title>
  <dc:creator>Carmel</dc:creator>
  <cp:lastModifiedBy>CCS</cp:lastModifiedBy>
  <cp:revision>77</cp:revision>
  <dcterms:created xsi:type="dcterms:W3CDTF">2006-08-21T13:49:34Z</dcterms:created>
  <dcterms:modified xsi:type="dcterms:W3CDTF">2016-08-12T14:30:21Z</dcterms:modified>
</cp:coreProperties>
</file>